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7102475" cy="93884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88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5540" tIns="52770" rIns="105540" bIns="5277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5540" tIns="52770" rIns="105540" bIns="52770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hyperlink" Target="https://tinyurl.com/Cybersecurity-MDN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Relationship Id="rId9" Type="http://schemas.openxmlformats.org/officeDocument/2006/relationships/image" Target="../media/image3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svg"/><Relationship Id="rId18" Type="http://schemas.openxmlformats.org/officeDocument/2006/relationships/image" Target="../media/image53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Relationship Id="rId14" Type="http://schemas.openxmlformats.org/officeDocument/2006/relationships/image" Target="../media/image4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svg"/><Relationship Id="rId5" Type="http://schemas.openxmlformats.org/officeDocument/2006/relationships/image" Target="../media/image56.svg"/><Relationship Id="rId4" Type="http://schemas.openxmlformats.org/officeDocument/2006/relationships/image" Target="../media/image55.svg"/><Relationship Id="rId9" Type="http://schemas.openxmlformats.org/officeDocument/2006/relationships/image" Target="../media/image6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svg"/><Relationship Id="rId5" Type="http://schemas.openxmlformats.org/officeDocument/2006/relationships/image" Target="../media/image63.svg"/><Relationship Id="rId4" Type="http://schemas.openxmlformats.org/officeDocument/2006/relationships/image" Target="../media/image62.svg"/><Relationship Id="rId9" Type="http://schemas.openxmlformats.org/officeDocument/2006/relationships/image" Target="../media/image6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svg"/><Relationship Id="rId5" Type="http://schemas.openxmlformats.org/officeDocument/2006/relationships/image" Target="../media/image70.svg"/><Relationship Id="rId4" Type="http://schemas.openxmlformats.org/officeDocument/2006/relationships/image" Target="../media/image69.svg"/><Relationship Id="rId9" Type="http://schemas.openxmlformats.org/officeDocument/2006/relationships/image" Target="../media/image7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85.svg"/><Relationship Id="rId3" Type="http://schemas.openxmlformats.org/officeDocument/2006/relationships/image" Target="../media/image75.svg"/><Relationship Id="rId7" Type="http://schemas.openxmlformats.org/officeDocument/2006/relationships/image" Target="../media/image79.svg"/><Relationship Id="rId12" Type="http://schemas.openxmlformats.org/officeDocument/2006/relationships/image" Target="../media/image8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0" Type="http://schemas.openxmlformats.org/officeDocument/2006/relationships/image" Target="../media/image82.svg"/><Relationship Id="rId4" Type="http://schemas.openxmlformats.org/officeDocument/2006/relationships/image" Target="../media/image76.svg"/><Relationship Id="rId9" Type="http://schemas.openxmlformats.org/officeDocument/2006/relationships/image" Target="../media/image8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12" Type="http://schemas.openxmlformats.org/officeDocument/2006/relationships/image" Target="../media/image9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svg"/><Relationship Id="rId11" Type="http://schemas.openxmlformats.org/officeDocument/2006/relationships/image" Target="../media/image94.svg"/><Relationship Id="rId5" Type="http://schemas.openxmlformats.org/officeDocument/2006/relationships/image" Target="../media/image88.svg"/><Relationship Id="rId10" Type="http://schemas.openxmlformats.org/officeDocument/2006/relationships/image" Target="../media/image93.svg"/><Relationship Id="rId4" Type="http://schemas.openxmlformats.org/officeDocument/2006/relationships/image" Target="../media/image87.svg"/><Relationship Id="rId9" Type="http://schemas.openxmlformats.org/officeDocument/2006/relationships/image" Target="../media/image9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13" Type="http://schemas.openxmlformats.org/officeDocument/2006/relationships/image" Target="../media/image105.svg"/><Relationship Id="rId18" Type="http://schemas.openxmlformats.org/officeDocument/2006/relationships/image" Target="../media/image110.svg"/><Relationship Id="rId3" Type="http://schemas.openxmlformats.org/officeDocument/2006/relationships/image" Target="../media/image38.svg"/><Relationship Id="rId7" Type="http://schemas.openxmlformats.org/officeDocument/2006/relationships/image" Target="../media/image99.svg"/><Relationship Id="rId12" Type="http://schemas.openxmlformats.org/officeDocument/2006/relationships/image" Target="../media/image104.svg"/><Relationship Id="rId17" Type="http://schemas.openxmlformats.org/officeDocument/2006/relationships/image" Target="../media/image109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0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svg"/><Relationship Id="rId11" Type="http://schemas.openxmlformats.org/officeDocument/2006/relationships/image" Target="../media/image103.svg"/><Relationship Id="rId5" Type="http://schemas.openxmlformats.org/officeDocument/2006/relationships/image" Target="../media/image97.svg"/><Relationship Id="rId15" Type="http://schemas.openxmlformats.org/officeDocument/2006/relationships/image" Target="../media/image107.svg"/><Relationship Id="rId10" Type="http://schemas.openxmlformats.org/officeDocument/2006/relationships/image" Target="../media/image102.svg"/><Relationship Id="rId19" Type="http://schemas.openxmlformats.org/officeDocument/2006/relationships/image" Target="../media/image111.svg"/><Relationship Id="rId4" Type="http://schemas.openxmlformats.org/officeDocument/2006/relationships/image" Target="../media/image96.svg"/><Relationship Id="rId9" Type="http://schemas.openxmlformats.org/officeDocument/2006/relationships/image" Target="../media/image101.svg"/><Relationship Id="rId14" Type="http://schemas.openxmlformats.org/officeDocument/2006/relationships/image" Target="../media/image10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svg"/><Relationship Id="rId3" Type="http://schemas.openxmlformats.org/officeDocument/2006/relationships/image" Target="../media/image112.svg"/><Relationship Id="rId7" Type="http://schemas.openxmlformats.org/officeDocument/2006/relationships/image" Target="../media/image11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svg"/><Relationship Id="rId11" Type="http://schemas.openxmlformats.org/officeDocument/2006/relationships/image" Target="../media/image119.svg"/><Relationship Id="rId5" Type="http://schemas.openxmlformats.org/officeDocument/2006/relationships/image" Target="../media/image114.svg"/><Relationship Id="rId10" Type="http://schemas.openxmlformats.org/officeDocument/2006/relationships/image" Target="../media/image74.svg"/><Relationship Id="rId4" Type="http://schemas.openxmlformats.org/officeDocument/2006/relationships/image" Target="../media/image113.svg"/><Relationship Id="rId9" Type="http://schemas.openxmlformats.org/officeDocument/2006/relationships/image" Target="../media/image1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120.svg"/><Relationship Id="rId7" Type="http://schemas.openxmlformats.org/officeDocument/2006/relationships/image" Target="../media/image12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svg"/><Relationship Id="rId5" Type="http://schemas.openxmlformats.org/officeDocument/2006/relationships/image" Target="../media/image122.svg"/><Relationship Id="rId10" Type="http://schemas.openxmlformats.org/officeDocument/2006/relationships/image" Target="../media/image127.svg"/><Relationship Id="rId4" Type="http://schemas.openxmlformats.org/officeDocument/2006/relationships/image" Target="../media/image121.svg"/><Relationship Id="rId9" Type="http://schemas.openxmlformats.org/officeDocument/2006/relationships/image" Target="../media/image12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svg"/><Relationship Id="rId3" Type="http://schemas.openxmlformats.org/officeDocument/2006/relationships/image" Target="../media/image128.svg"/><Relationship Id="rId7" Type="http://schemas.openxmlformats.org/officeDocument/2006/relationships/image" Target="../media/image13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svg"/><Relationship Id="rId11" Type="http://schemas.openxmlformats.org/officeDocument/2006/relationships/image" Target="../media/image136.svg"/><Relationship Id="rId5" Type="http://schemas.openxmlformats.org/officeDocument/2006/relationships/image" Target="../media/image130.svg"/><Relationship Id="rId10" Type="http://schemas.openxmlformats.org/officeDocument/2006/relationships/image" Target="../media/image135.svg"/><Relationship Id="rId4" Type="http://schemas.openxmlformats.org/officeDocument/2006/relationships/image" Target="../media/image129.svg"/><Relationship Id="rId9" Type="http://schemas.openxmlformats.org/officeDocument/2006/relationships/image" Target="../media/image13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svg"/><Relationship Id="rId13" Type="http://schemas.openxmlformats.org/officeDocument/2006/relationships/image" Target="../media/image147.svg"/><Relationship Id="rId3" Type="http://schemas.openxmlformats.org/officeDocument/2006/relationships/image" Target="../media/image137.svg"/><Relationship Id="rId7" Type="http://schemas.openxmlformats.org/officeDocument/2006/relationships/image" Target="../media/image141.svg"/><Relationship Id="rId12" Type="http://schemas.openxmlformats.org/officeDocument/2006/relationships/image" Target="../media/image14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svg"/><Relationship Id="rId11" Type="http://schemas.openxmlformats.org/officeDocument/2006/relationships/image" Target="../media/image145.svg"/><Relationship Id="rId5" Type="http://schemas.openxmlformats.org/officeDocument/2006/relationships/image" Target="../media/image139.svg"/><Relationship Id="rId10" Type="http://schemas.openxmlformats.org/officeDocument/2006/relationships/image" Target="../media/image144.svg"/><Relationship Id="rId4" Type="http://schemas.openxmlformats.org/officeDocument/2006/relationships/image" Target="../media/image138.svg"/><Relationship Id="rId9" Type="http://schemas.openxmlformats.org/officeDocument/2006/relationships/image" Target="../media/image143.svg"/><Relationship Id="rId14" Type="http://schemas.openxmlformats.org/officeDocument/2006/relationships/image" Target="../media/image14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svg"/><Relationship Id="rId3" Type="http://schemas.openxmlformats.org/officeDocument/2006/relationships/image" Target="../media/image149.svg"/><Relationship Id="rId7" Type="http://schemas.openxmlformats.org/officeDocument/2006/relationships/image" Target="../media/image15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svg"/><Relationship Id="rId5" Type="http://schemas.openxmlformats.org/officeDocument/2006/relationships/image" Target="../media/image151.svg"/><Relationship Id="rId10" Type="http://schemas.openxmlformats.org/officeDocument/2006/relationships/hyperlink" Target="https://tinyurl.com/Cybersecurity-MDN" TargetMode="External"/><Relationship Id="rId4" Type="http://schemas.openxmlformats.org/officeDocument/2006/relationships/image" Target="../media/image150.svg"/><Relationship Id="rId9" Type="http://schemas.openxmlformats.org/officeDocument/2006/relationships/image" Target="../media/image15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A2240"/>
              </a:gs>
              <a:gs pos="60000">
                <a:srgbClr val="0D1B2A"/>
              </a:gs>
              <a:gs pos="100000">
                <a:srgbClr val="060E18"/>
              </a:gs>
            </a:gsLst>
            <a:path path="circle">
              <a:fillToRect l="32000" t="50000" r="68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alphaModFix amt="5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340251" y="1785640"/>
            <a:ext cx="1572220" cy="1572220"/>
          </a:xfrm>
          <a:prstGeom prst="ellipse">
            <a:avLst/>
          </a:prstGeom>
          <a:noFill/>
          <a:ln w="9525">
            <a:solidFill>
              <a:srgbClr val="00B4D8">
                <a:alpha val="28000"/>
              </a:srgbClr>
            </a:solidFill>
          </a:ln>
          <a:effectLst>
            <a:outerShdw blurRad="101600" dist="50800" dir="16200000" algn="bl" rotWithShape="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018931" y="1464320"/>
            <a:ext cx="2214860" cy="2214860"/>
          </a:xfrm>
          <a:prstGeom prst="ellipse">
            <a:avLst/>
          </a:prstGeom>
          <a:noFill/>
          <a:ln w="9525">
            <a:solidFill>
              <a:srgbClr val="00B4D8">
                <a:alpha val="18000"/>
              </a:srgbClr>
            </a:solidFill>
          </a:ln>
          <a:effectLst>
            <a:outerShdw blurRad="101600" dist="50800" dir="16200000" algn="bl" rotWithShape="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625876" y="1071265"/>
            <a:ext cx="3000970" cy="3000970"/>
          </a:xfrm>
          <a:prstGeom prst="ellipse">
            <a:avLst/>
          </a:prstGeom>
          <a:noFill/>
          <a:ln w="9525">
            <a:solidFill>
              <a:srgbClr val="00B4D8">
                <a:alpha val="10000"/>
              </a:srgbClr>
            </a:solidFill>
          </a:ln>
          <a:effectLst>
            <a:outerShdw blurRad="101600" dist="50800" dir="16200000" algn="bl" rotWithShape="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197251" y="642640"/>
            <a:ext cx="3858220" cy="3858220"/>
          </a:xfrm>
          <a:prstGeom prst="ellipse">
            <a:avLst/>
          </a:prstGeom>
          <a:noFill/>
          <a:ln w="9525">
            <a:solidFill>
              <a:srgbClr val="00B4D8">
                <a:alpha val="6000"/>
              </a:srgbClr>
            </a:solidFill>
          </a:ln>
          <a:effectLst>
            <a:outerShdw blurRad="101600" dist="50800" dir="16200000" algn="bl" rotWithShape="0">
              <a:srgbClr val="FFFFFF">
                <a:alpha val="7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0" y="511433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5000">
                <a:srgbClr val="00B4D8">
                  <a:alpha val="80000"/>
                </a:srgbClr>
              </a:gs>
              <a:gs pos="65000">
                <a:srgbClr val="0096C7">
                  <a:alpha val="8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575426" y="1061351"/>
            <a:ext cx="120381" cy="25409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ECUR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 · D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SAF</a:t>
            </a:r>
          </a:p>
          <a:p>
            <a:pPr marL="0" indent="0" algn="l">
              <a:lnSpc>
                <a:spcPts val="930"/>
              </a:lnSpc>
              <a:buNone/>
            </a:pPr>
            <a:r>
              <a:rPr lang="en-US" sz="620" kern="0" spc="174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ETY · 2026</a:t>
            </a:r>
            <a:endParaRPr lang="en-US" sz="62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483126" y="1928515"/>
            <a:ext cx="1286470" cy="1286470"/>
          </a:xfrm>
          <a:prstGeom prst="ellipse">
            <a:avLst/>
          </a:prstGeom>
          <a:gradFill rotWithShape="1">
            <a:gsLst>
              <a:gs pos="0">
                <a:srgbClr val="00B4D8">
                  <a:alpha val="32000"/>
                </a:srgbClr>
              </a:gs>
              <a:gs pos="60000">
                <a:srgbClr val="00B4D8">
                  <a:alpha val="8000"/>
                </a:srgbClr>
              </a:gs>
              <a:gs pos="8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  <a:effectLst>
            <a:softEdge rad="128270"/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6305" y="2121694"/>
            <a:ext cx="900113" cy="90011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7200" y="1243013"/>
            <a:ext cx="463662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150" dirty="0">
                <a:solidFill>
                  <a:srgbClr val="00B4D8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SEMINAR SERIES</a:t>
            </a:r>
            <a:endParaRPr lang="en-US" sz="680" dirty="0"/>
          </a:p>
        </p:txBody>
      </p:sp>
      <p:sp>
        <p:nvSpPr>
          <p:cNvPr id="15" name="Text 11"/>
          <p:cNvSpPr/>
          <p:nvPr/>
        </p:nvSpPr>
        <p:spPr>
          <a:xfrm>
            <a:off x="457200" y="1500634"/>
            <a:ext cx="5143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457200" y="1665684"/>
            <a:ext cx="4299412" cy="1198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94"/>
              </a:lnSpc>
              <a:spcAft>
                <a:spcPts val="340"/>
              </a:spcAft>
              <a:buNone/>
            </a:pPr>
            <a:r>
              <a:rPr lang="en-US" sz="4280" kern="0" spc="-43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Cyber</a:t>
            </a:r>
            <a:r>
              <a:rPr lang="en-US" sz="4280" b="1" kern="0" spc="-43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security</a:t>
            </a:r>
            <a:br>
              <a:rPr dirty="0"/>
            </a:br>
            <a:r>
              <a:rPr lang="en-US" sz="4280" kern="0" spc="-43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Seminar</a:t>
            </a:r>
            <a:endParaRPr lang="en-US" sz="4280" dirty="0"/>
          </a:p>
        </p:txBody>
      </p:sp>
      <p:sp>
        <p:nvSpPr>
          <p:cNvPr id="17" name="Text 13"/>
          <p:cNvSpPr/>
          <p:nvPr/>
        </p:nvSpPr>
        <p:spPr>
          <a:xfrm>
            <a:off x="457200" y="2850059"/>
            <a:ext cx="4510168" cy="2409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8"/>
              </a:lnSpc>
              <a:spcAft>
                <a:spcPts val="2030"/>
              </a:spcAft>
              <a:buNone/>
            </a:pPr>
            <a:r>
              <a:rPr lang="en-US" sz="1460" kern="0" spc="15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Staying Safe in the Digital World</a:t>
            </a:r>
            <a:endParaRPr lang="en-US" sz="1460" dirty="0"/>
          </a:p>
        </p:txBody>
      </p:sp>
      <p:sp>
        <p:nvSpPr>
          <p:cNvPr id="18" name="Text 14"/>
          <p:cNvSpPr/>
          <p:nvPr/>
        </p:nvSpPr>
        <p:spPr>
          <a:xfrm>
            <a:off x="457199" y="3348782"/>
            <a:ext cx="1181249" cy="240357"/>
          </a:xfrm>
          <a:prstGeom prst="roundRect">
            <a:avLst>
              <a:gd name="adj" fmla="val 118886"/>
            </a:avLst>
          </a:prstGeom>
          <a:solidFill>
            <a:srgbClr val="00B4D8">
              <a:alpha val="8000"/>
            </a:srgbClr>
          </a:solidFill>
          <a:ln w="9525">
            <a:solidFill>
              <a:srgbClr val="00B4D8">
                <a:alpha val="38000"/>
              </a:srgbClr>
            </a:solidFill>
          </a:ln>
        </p:spPr>
        <p:txBody>
          <a:bodyPr wrap="none" lIns="222220" tIns="35560" rIns="114300" bIns="35560" rtlCol="0" anchor="ctr"/>
          <a:lstStyle/>
          <a:p>
            <a:pPr marL="0" indent="0" algn="l">
              <a:buNone/>
            </a:pPr>
            <a:r>
              <a:rPr lang="en-US" sz="1200" kern="0" spc="32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Safety</a:t>
            </a:r>
            <a:endParaRPr lang="en-US" sz="12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101" y="3402666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700530" y="3348782"/>
            <a:ext cx="1303647" cy="240357"/>
          </a:xfrm>
          <a:prstGeom prst="roundRect">
            <a:avLst>
              <a:gd name="adj" fmla="val 118886"/>
            </a:avLst>
          </a:prstGeom>
          <a:solidFill>
            <a:srgbClr val="00B4D8">
              <a:alpha val="8000"/>
            </a:srgbClr>
          </a:solidFill>
          <a:ln w="9525">
            <a:solidFill>
              <a:srgbClr val="00B4D8">
                <a:alpha val="38000"/>
              </a:srgbClr>
            </a:solidFill>
          </a:ln>
        </p:spPr>
        <p:txBody>
          <a:bodyPr wrap="none" lIns="222220" tIns="35560" rIns="114300" bIns="35560" rtlCol="0" anchor="ctr"/>
          <a:lstStyle/>
          <a:p>
            <a:pPr marL="0" indent="0" algn="l">
              <a:buNone/>
            </a:pPr>
            <a:r>
              <a:rPr lang="en-US" sz="1200" kern="0" spc="32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 Detection</a:t>
            </a:r>
            <a:endParaRPr lang="en-US" sz="12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0432" y="3402666"/>
            <a:ext cx="132588" cy="13258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3073138" y="3348782"/>
            <a:ext cx="984726" cy="240357"/>
          </a:xfrm>
          <a:prstGeom prst="roundRect">
            <a:avLst>
              <a:gd name="adj" fmla="val 118886"/>
            </a:avLst>
          </a:prstGeom>
          <a:solidFill>
            <a:srgbClr val="00B4D8">
              <a:alpha val="8000"/>
            </a:srgbClr>
          </a:solidFill>
          <a:ln w="9525">
            <a:solidFill>
              <a:srgbClr val="00B4D8">
                <a:alpha val="38000"/>
              </a:srgbClr>
            </a:solidFill>
          </a:ln>
        </p:spPr>
        <p:txBody>
          <a:bodyPr wrap="none" lIns="222220" tIns="35560" rIns="114300" bIns="35560" rtlCol="0" anchor="ctr"/>
          <a:lstStyle/>
          <a:p>
            <a:pPr marL="0" indent="0" algn="l">
              <a:buNone/>
            </a:pPr>
            <a:r>
              <a:rPr lang="en-US" sz="1200" kern="0" spc="32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Passwords</a:t>
            </a:r>
            <a:endParaRPr lang="en-US" sz="12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63039" y="3402666"/>
            <a:ext cx="132588" cy="1325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57200" y="3660130"/>
            <a:ext cx="1465820" cy="240357"/>
          </a:xfrm>
          <a:prstGeom prst="roundRect">
            <a:avLst>
              <a:gd name="adj" fmla="val 118886"/>
            </a:avLst>
          </a:prstGeom>
          <a:solidFill>
            <a:srgbClr val="00B4D8">
              <a:alpha val="8000"/>
            </a:srgbClr>
          </a:solidFill>
          <a:ln w="9525">
            <a:solidFill>
              <a:srgbClr val="00B4D8">
                <a:alpha val="38000"/>
              </a:srgbClr>
            </a:solidFill>
          </a:ln>
        </p:spPr>
        <p:txBody>
          <a:bodyPr wrap="none" lIns="222220" tIns="35560" rIns="114300" bIns="35560" rtlCol="0" anchor="ctr"/>
          <a:lstStyle/>
          <a:p>
            <a:pPr marL="0" indent="0" algn="l">
              <a:buNone/>
            </a:pPr>
            <a:r>
              <a:rPr lang="en-US" sz="1200" kern="0" spc="32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Protection</a:t>
            </a:r>
            <a:endParaRPr lang="en-US" sz="12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101" y="3714015"/>
            <a:ext cx="132588" cy="1325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D99C944-B701-EE47-B69A-A2CB893D447B}"/>
              </a:ext>
            </a:extLst>
          </p:cNvPr>
          <p:cNvSpPr txBox="1"/>
          <p:nvPr/>
        </p:nvSpPr>
        <p:spPr>
          <a:xfrm>
            <a:off x="372307" y="4506672"/>
            <a:ext cx="394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9"/>
              </a:rPr>
              <a:t>https://tinyurl.com/Cybersecurity-MDN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00B4D8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644729" y="3001119"/>
            <a:ext cx="2499271" cy="2142381"/>
          </a:xfrm>
          <a:prstGeom prst="ellipse">
            <a:avLst/>
          </a:prstGeom>
          <a:gradFill rotWithShape="1">
            <a:gsLst>
              <a:gs pos="0">
                <a:srgbClr val="00B4D8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00B4D8"/>
              </a:gs>
              <a:gs pos="7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250" y="1351806"/>
            <a:ext cx="4050659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26471" y="1351806"/>
            <a:ext cx="4050802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6250" y="1914079"/>
            <a:ext cx="4050659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26471" y="1914079"/>
            <a:ext cx="4050802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250" y="2476351"/>
            <a:ext cx="4050659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26471" y="2476351"/>
            <a:ext cx="4050802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6250" y="3038624"/>
            <a:ext cx="4050659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26471" y="3038624"/>
            <a:ext cx="4050802" cy="472231"/>
          </a:xfrm>
          <a:prstGeom prst="roundRect">
            <a:avLst>
              <a:gd name="adj" fmla="val 12102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7200" y="257770"/>
            <a:ext cx="1322522" cy="206871"/>
          </a:xfrm>
          <a:prstGeom prst="roundRect">
            <a:avLst>
              <a:gd name="adj" fmla="val 69372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none" lIns="196790" tIns="29210" rIns="100330" bIns="29210" rtlCol="0" anchor="ctr"/>
          <a:lstStyle/>
          <a:p>
            <a:pPr marL="0" indent="0" algn="l">
              <a:buNone/>
            </a:pPr>
            <a:r>
              <a:rPr lang="en-US" sz="680" b="1" kern="0" spc="54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OVERVIEW</a:t>
            </a:r>
            <a:endParaRPr lang="en-US" sz="68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381" y="294912"/>
            <a:ext cx="132588" cy="13258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57200" y="535632"/>
            <a:ext cx="8805672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spcAft>
                <a:spcPts val="230"/>
              </a:spcAft>
              <a:buNone/>
            </a:pPr>
            <a:r>
              <a:rPr lang="en-US" sz="2140" kern="0" spc="-21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We Will </a:t>
            </a:r>
            <a:r>
              <a:rPr lang="en-US" sz="2140" b="1" kern="0" spc="-21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Cover Today</a:t>
            </a:r>
            <a:endParaRPr lang="en-US" sz="2140" dirty="0"/>
          </a:p>
        </p:txBody>
      </p:sp>
      <p:sp>
        <p:nvSpPr>
          <p:cNvPr id="18" name="Text 15"/>
          <p:cNvSpPr/>
          <p:nvPr/>
        </p:nvSpPr>
        <p:spPr>
          <a:xfrm>
            <a:off x="457200" y="863650"/>
            <a:ext cx="8229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guide to staying safe online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57200" y="1206550"/>
            <a:ext cx="8229600" cy="7590"/>
          </a:xfrm>
          <a:prstGeom prst="rect">
            <a:avLst/>
          </a:prstGeom>
          <a:gradFill rotWithShape="1">
            <a:gsLst>
              <a:gs pos="0">
                <a:srgbClr val="00B4D8">
                  <a:alpha val="30000"/>
                </a:srgbClr>
              </a:gs>
              <a:gs pos="8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57200" y="1342281"/>
            <a:ext cx="4079230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590550" y="1438126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052" y="1521628"/>
            <a:ext cx="132588" cy="13258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990451" y="1475905"/>
            <a:ext cx="3764369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Cyber Threat Landscape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990451" y="1681009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scale of global cybercrime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4345186" y="1408956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20" dirty="0"/>
          </a:p>
        </p:txBody>
      </p:sp>
      <p:sp>
        <p:nvSpPr>
          <p:cNvPr id="26" name="Text 22"/>
          <p:cNvSpPr/>
          <p:nvPr/>
        </p:nvSpPr>
        <p:spPr>
          <a:xfrm>
            <a:off x="4607421" y="1342281"/>
            <a:ext cx="4079379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4740771" y="1438126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4273" y="1521628"/>
            <a:ext cx="132588" cy="13258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5140672" y="1469231"/>
            <a:ext cx="376453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Online Safety Basics</a:t>
            </a:r>
            <a:endParaRPr lang="en-US" sz="1400" dirty="0"/>
          </a:p>
        </p:txBody>
      </p:sp>
      <p:sp>
        <p:nvSpPr>
          <p:cNvPr id="30" name="Text 25"/>
          <p:cNvSpPr/>
          <p:nvPr/>
        </p:nvSpPr>
        <p:spPr>
          <a:xfrm>
            <a:off x="5140672" y="1687683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Core habits that dramatically reduce your risk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8495556" y="1408956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20" dirty="0"/>
          </a:p>
        </p:txBody>
      </p:sp>
      <p:sp>
        <p:nvSpPr>
          <p:cNvPr id="32" name="Text 27"/>
          <p:cNvSpPr/>
          <p:nvPr/>
        </p:nvSpPr>
        <p:spPr>
          <a:xfrm>
            <a:off x="457200" y="1904554"/>
            <a:ext cx="4079230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8"/>
          <p:cNvSpPr/>
          <p:nvPr/>
        </p:nvSpPr>
        <p:spPr>
          <a:xfrm>
            <a:off x="590550" y="2000399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052" y="2083900"/>
            <a:ext cx="132588" cy="132588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990451" y="2031504"/>
            <a:ext cx="3764369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Attacks Explained</a:t>
            </a:r>
            <a:endParaRPr lang="en-US" sz="1400" dirty="0"/>
          </a:p>
        </p:txBody>
      </p:sp>
      <p:sp>
        <p:nvSpPr>
          <p:cNvPr id="36" name="Text 30"/>
          <p:cNvSpPr/>
          <p:nvPr/>
        </p:nvSpPr>
        <p:spPr>
          <a:xfrm>
            <a:off x="990451" y="2223260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Email, SMS, voice, and spear phishing tactics</a:t>
            </a:r>
            <a:endParaRPr lang="en-US" sz="1100" dirty="0"/>
          </a:p>
        </p:txBody>
      </p:sp>
      <p:sp>
        <p:nvSpPr>
          <p:cNvPr id="37" name="Text 31"/>
          <p:cNvSpPr/>
          <p:nvPr/>
        </p:nvSpPr>
        <p:spPr>
          <a:xfrm>
            <a:off x="4345186" y="1971229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620" dirty="0"/>
          </a:p>
        </p:txBody>
      </p:sp>
      <p:sp>
        <p:nvSpPr>
          <p:cNvPr id="38" name="Text 32"/>
          <p:cNvSpPr/>
          <p:nvPr/>
        </p:nvSpPr>
        <p:spPr>
          <a:xfrm>
            <a:off x="4607421" y="1904554"/>
            <a:ext cx="4079379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4740771" y="2000399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24273" y="2083900"/>
            <a:ext cx="132588" cy="132588"/>
          </a:xfrm>
          <a:prstGeom prst="rect">
            <a:avLst/>
          </a:prstGeom>
        </p:spPr>
      </p:pic>
      <p:sp>
        <p:nvSpPr>
          <p:cNvPr id="41" name="Text 34"/>
          <p:cNvSpPr/>
          <p:nvPr/>
        </p:nvSpPr>
        <p:spPr>
          <a:xfrm>
            <a:off x="5140672" y="2031504"/>
            <a:ext cx="376453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Quishing and QR Code Scams</a:t>
            </a:r>
            <a:endParaRPr lang="en-US" sz="1400" dirty="0"/>
          </a:p>
        </p:txBody>
      </p:sp>
      <p:sp>
        <p:nvSpPr>
          <p:cNvPr id="42" name="Text 35"/>
          <p:cNvSpPr/>
          <p:nvPr/>
        </p:nvSpPr>
        <p:spPr>
          <a:xfrm>
            <a:off x="5140672" y="2223260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 fast-growing threat hiding in plain sight</a:t>
            </a:r>
            <a:endParaRPr lang="en-US" sz="1200" dirty="0"/>
          </a:p>
        </p:txBody>
      </p:sp>
      <p:sp>
        <p:nvSpPr>
          <p:cNvPr id="43" name="Text 36"/>
          <p:cNvSpPr/>
          <p:nvPr/>
        </p:nvSpPr>
        <p:spPr>
          <a:xfrm>
            <a:off x="8495556" y="1971229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620" dirty="0"/>
          </a:p>
        </p:txBody>
      </p:sp>
      <p:sp>
        <p:nvSpPr>
          <p:cNvPr id="44" name="Text 37"/>
          <p:cNvSpPr/>
          <p:nvPr/>
        </p:nvSpPr>
        <p:spPr>
          <a:xfrm>
            <a:off x="457200" y="2466826"/>
            <a:ext cx="4079230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8"/>
          <p:cNvSpPr/>
          <p:nvPr/>
        </p:nvSpPr>
        <p:spPr>
          <a:xfrm>
            <a:off x="590550" y="2562671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4052" y="2646173"/>
            <a:ext cx="132588" cy="132588"/>
          </a:xfrm>
          <a:prstGeom prst="rect">
            <a:avLst/>
          </a:prstGeom>
        </p:spPr>
      </p:pic>
      <p:sp>
        <p:nvSpPr>
          <p:cNvPr id="47" name="Text 39"/>
          <p:cNvSpPr/>
          <p:nvPr/>
        </p:nvSpPr>
        <p:spPr>
          <a:xfrm>
            <a:off x="990451" y="2593777"/>
            <a:ext cx="3764369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Spotting Scams and Red Flags</a:t>
            </a:r>
            <a:endParaRPr lang="en-US" sz="1400" dirty="0"/>
          </a:p>
        </p:txBody>
      </p:sp>
      <p:sp>
        <p:nvSpPr>
          <p:cNvPr id="48" name="Text 40"/>
          <p:cNvSpPr/>
          <p:nvPr/>
        </p:nvSpPr>
        <p:spPr>
          <a:xfrm>
            <a:off x="990451" y="2785532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Recognize the universal tactics scammers use</a:t>
            </a:r>
            <a:endParaRPr lang="en-US" sz="1200" dirty="0"/>
          </a:p>
        </p:txBody>
      </p:sp>
      <p:sp>
        <p:nvSpPr>
          <p:cNvPr id="49" name="Text 41"/>
          <p:cNvSpPr/>
          <p:nvPr/>
        </p:nvSpPr>
        <p:spPr>
          <a:xfrm>
            <a:off x="4345186" y="2533501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620" dirty="0"/>
          </a:p>
        </p:txBody>
      </p:sp>
      <p:sp>
        <p:nvSpPr>
          <p:cNvPr id="50" name="Text 42"/>
          <p:cNvSpPr/>
          <p:nvPr/>
        </p:nvSpPr>
        <p:spPr>
          <a:xfrm>
            <a:off x="4607421" y="2466826"/>
            <a:ext cx="4079379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3"/>
          <p:cNvSpPr/>
          <p:nvPr/>
        </p:nvSpPr>
        <p:spPr>
          <a:xfrm>
            <a:off x="4740771" y="2562671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24273" y="2646173"/>
            <a:ext cx="132588" cy="132588"/>
          </a:xfrm>
          <a:prstGeom prst="rect">
            <a:avLst/>
          </a:prstGeom>
        </p:spPr>
      </p:pic>
      <p:sp>
        <p:nvSpPr>
          <p:cNvPr id="53" name="Text 44"/>
          <p:cNvSpPr/>
          <p:nvPr/>
        </p:nvSpPr>
        <p:spPr>
          <a:xfrm>
            <a:off x="5140672" y="2593777"/>
            <a:ext cx="376453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Creating Strong Passwords</a:t>
            </a:r>
            <a:endParaRPr lang="en-US" sz="1400" dirty="0"/>
          </a:p>
        </p:txBody>
      </p:sp>
      <p:sp>
        <p:nvSpPr>
          <p:cNvPr id="54" name="Text 45"/>
          <p:cNvSpPr/>
          <p:nvPr/>
        </p:nvSpPr>
        <p:spPr>
          <a:xfrm>
            <a:off x="5140672" y="2785532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Length, complexity, and avoiding common mistakes</a:t>
            </a:r>
            <a:endParaRPr lang="en-US" sz="1200" dirty="0"/>
          </a:p>
        </p:txBody>
      </p:sp>
      <p:sp>
        <p:nvSpPr>
          <p:cNvPr id="55" name="Text 46"/>
          <p:cNvSpPr/>
          <p:nvPr/>
        </p:nvSpPr>
        <p:spPr>
          <a:xfrm>
            <a:off x="8495556" y="2533501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620" dirty="0"/>
          </a:p>
        </p:txBody>
      </p:sp>
      <p:sp>
        <p:nvSpPr>
          <p:cNvPr id="56" name="Text 47"/>
          <p:cNvSpPr/>
          <p:nvPr/>
        </p:nvSpPr>
        <p:spPr>
          <a:xfrm>
            <a:off x="457200" y="3029099"/>
            <a:ext cx="4079230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48"/>
          <p:cNvSpPr/>
          <p:nvPr/>
        </p:nvSpPr>
        <p:spPr>
          <a:xfrm>
            <a:off x="590550" y="3124944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052" y="3208446"/>
            <a:ext cx="132588" cy="132588"/>
          </a:xfrm>
          <a:prstGeom prst="rect">
            <a:avLst/>
          </a:prstGeom>
        </p:spPr>
      </p:pic>
      <p:sp>
        <p:nvSpPr>
          <p:cNvPr id="59" name="Text 49"/>
          <p:cNvSpPr/>
          <p:nvPr/>
        </p:nvSpPr>
        <p:spPr>
          <a:xfrm>
            <a:off x="990451" y="3156049"/>
            <a:ext cx="3764369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Password Managers and MFA</a:t>
            </a:r>
            <a:endParaRPr lang="en-US" sz="1400" dirty="0"/>
          </a:p>
        </p:txBody>
      </p:sp>
      <p:sp>
        <p:nvSpPr>
          <p:cNvPr id="60" name="Text 50"/>
          <p:cNvSpPr/>
          <p:nvPr/>
        </p:nvSpPr>
        <p:spPr>
          <a:xfrm>
            <a:off x="990451" y="3347805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Tools that block 99.9% of automated attacks</a:t>
            </a:r>
            <a:endParaRPr lang="en-US" sz="1200" dirty="0"/>
          </a:p>
        </p:txBody>
      </p:sp>
      <p:sp>
        <p:nvSpPr>
          <p:cNvPr id="61" name="Text 51"/>
          <p:cNvSpPr/>
          <p:nvPr/>
        </p:nvSpPr>
        <p:spPr>
          <a:xfrm>
            <a:off x="4345186" y="3095774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620" dirty="0"/>
          </a:p>
        </p:txBody>
      </p:sp>
      <p:sp>
        <p:nvSpPr>
          <p:cNvPr id="62" name="Text 52"/>
          <p:cNvSpPr/>
          <p:nvPr/>
        </p:nvSpPr>
        <p:spPr>
          <a:xfrm>
            <a:off x="4607421" y="3029099"/>
            <a:ext cx="4079379" cy="491282"/>
          </a:xfrm>
          <a:prstGeom prst="roundRect">
            <a:avLst>
              <a:gd name="adj" fmla="val 116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3"/>
          <p:cNvSpPr/>
          <p:nvPr/>
        </p:nvSpPr>
        <p:spPr>
          <a:xfrm>
            <a:off x="4740771" y="3124944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4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24273" y="3208446"/>
            <a:ext cx="132588" cy="132588"/>
          </a:xfrm>
          <a:prstGeom prst="rect">
            <a:avLst/>
          </a:prstGeom>
        </p:spPr>
      </p:pic>
      <p:sp>
        <p:nvSpPr>
          <p:cNvPr id="65" name="Text 54"/>
          <p:cNvSpPr/>
          <p:nvPr/>
        </p:nvSpPr>
        <p:spPr>
          <a:xfrm>
            <a:off x="5140672" y="3156049"/>
            <a:ext cx="3764533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Your Devices</a:t>
            </a:r>
            <a:endParaRPr lang="en-US" sz="1400" dirty="0"/>
          </a:p>
        </p:txBody>
      </p:sp>
      <p:sp>
        <p:nvSpPr>
          <p:cNvPr id="66" name="Text 55"/>
          <p:cNvSpPr/>
          <p:nvPr/>
        </p:nvSpPr>
        <p:spPr>
          <a:xfrm>
            <a:off x="5140672" y="3347805"/>
            <a:ext cx="347472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8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Phones, laptops, and tablets — secured</a:t>
            </a:r>
            <a:endParaRPr lang="en-US" sz="1200" dirty="0"/>
          </a:p>
        </p:txBody>
      </p:sp>
      <p:sp>
        <p:nvSpPr>
          <p:cNvPr id="67" name="Text 56"/>
          <p:cNvSpPr/>
          <p:nvPr/>
        </p:nvSpPr>
        <p:spPr>
          <a:xfrm>
            <a:off x="8495556" y="3095774"/>
            <a:ext cx="1049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31" dirty="0">
                <a:solidFill>
                  <a:srgbClr val="00B4D8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620" dirty="0"/>
          </a:p>
        </p:txBody>
      </p:sp>
      <p:sp>
        <p:nvSpPr>
          <p:cNvPr id="68" name="Text 57"/>
          <p:cNvSpPr/>
          <p:nvPr/>
        </p:nvSpPr>
        <p:spPr>
          <a:xfrm>
            <a:off x="457200" y="4885879"/>
            <a:ext cx="332316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4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SEMINAR  ·  STAYING SAFE IN THE DIGITAL WORLD</a:t>
            </a:r>
            <a:endParaRPr lang="en-US" sz="680" dirty="0"/>
          </a:p>
        </p:txBody>
      </p:sp>
      <p:sp>
        <p:nvSpPr>
          <p:cNvPr id="69" name="Text 58"/>
          <p:cNvSpPr/>
          <p:nvPr/>
        </p:nvSpPr>
        <p:spPr>
          <a:xfrm>
            <a:off x="8244334" y="4929039"/>
            <a:ext cx="43160" cy="4316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59"/>
          <p:cNvSpPr/>
          <p:nvPr/>
        </p:nvSpPr>
        <p:spPr>
          <a:xfrm>
            <a:off x="8322915" y="4929039"/>
            <a:ext cx="128141" cy="43160"/>
          </a:xfrm>
          <a:prstGeom prst="roundRect">
            <a:avLst>
              <a:gd name="adj" fmla="val 50023"/>
            </a:avLst>
          </a:prstGeom>
          <a:solidFill>
            <a:srgbClr val="00B4D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0"/>
          <p:cNvSpPr/>
          <p:nvPr/>
        </p:nvSpPr>
        <p:spPr>
          <a:xfrm>
            <a:off x="8486477" y="4929039"/>
            <a:ext cx="43160" cy="4316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1"/>
          <p:cNvSpPr/>
          <p:nvPr/>
        </p:nvSpPr>
        <p:spPr>
          <a:xfrm>
            <a:off x="8565059" y="4929039"/>
            <a:ext cx="43160" cy="4316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2"/>
          <p:cNvSpPr/>
          <p:nvPr/>
        </p:nvSpPr>
        <p:spPr>
          <a:xfrm>
            <a:off x="8643640" y="4929039"/>
            <a:ext cx="43160" cy="4316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00B4D8"/>
              </a:gs>
              <a:gs pos="70000">
                <a:srgbClr val="0077B6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143280" y="0"/>
            <a:ext cx="1000720" cy="857250"/>
          </a:xfrm>
          <a:prstGeom prst="ellipse">
            <a:avLst/>
          </a:prstGeom>
          <a:gradFill rotWithShape="1">
            <a:gsLst>
              <a:gs pos="0">
                <a:srgbClr val="00B4D8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4000500"/>
            <a:ext cx="642640" cy="857250"/>
          </a:xfrm>
          <a:prstGeom prst="ellipse">
            <a:avLst/>
          </a:prstGeom>
          <a:gradFill rotWithShape="1">
            <a:gsLst>
              <a:gs pos="0">
                <a:srgbClr val="00B4D8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428875" y="0"/>
            <a:ext cx="4286250" cy="999530"/>
          </a:xfrm>
          <a:prstGeom prst="rect">
            <a:avLst/>
          </a:prstGeom>
          <a:gradFill rotWithShape="1">
            <a:gsLst>
              <a:gs pos="0">
                <a:srgbClr val="00B4D8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17727" y="257770"/>
            <a:ext cx="1742566" cy="206871"/>
          </a:xfrm>
          <a:prstGeom prst="roundRect">
            <a:avLst>
              <a:gd name="adj" fmla="val 69372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none" lIns="208250" tIns="29210" rIns="100330" bIns="29210" rtlCol="0" anchor="ctr"/>
          <a:lstStyle/>
          <a:p>
            <a:pPr marL="0" indent="0" algn="l">
              <a:buNone/>
            </a:pPr>
            <a:r>
              <a:rPr lang="en-US" sz="680" b="1" kern="0" spc="54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THREAT LANDSCAPE</a:t>
            </a:r>
            <a:endParaRPr lang="en-US" sz="68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3638" y="294837"/>
            <a:ext cx="132588" cy="1325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9164" y="535632"/>
            <a:ext cx="8805672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87"/>
              </a:lnSpc>
              <a:buNone/>
            </a:pPr>
            <a:r>
              <a:rPr lang="en-US" sz="2250" kern="0" spc="-2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Cybercrime: A </a:t>
            </a:r>
            <a:r>
              <a:rPr lang="en-US" sz="2250" b="1" kern="0" spc="-2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Growing Global Crisis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45720" y="907405"/>
            <a:ext cx="90525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spcBef>
                <a:spcPts val="34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Why cybersecurity matters now more than ever.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42900" y="1250305"/>
            <a:ext cx="2006947" cy="1943249"/>
          </a:xfrm>
          <a:prstGeom prst="roundRect">
            <a:avLst>
              <a:gd name="adj" fmla="val 5163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1217414" y="2397347"/>
            <a:ext cx="257770" cy="13841"/>
          </a:xfrm>
          <a:prstGeom prst="roundRect">
            <a:avLst>
              <a:gd name="adj" fmla="val 100932"/>
            </a:avLst>
          </a:prstGeom>
          <a:solidFill>
            <a:srgbClr val="00B4D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2493318" y="1250305"/>
            <a:ext cx="2006947" cy="1943249"/>
          </a:xfrm>
          <a:prstGeom prst="roundRect">
            <a:avLst>
              <a:gd name="adj" fmla="val 5163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367832" y="2401747"/>
            <a:ext cx="257770" cy="13841"/>
          </a:xfrm>
          <a:prstGeom prst="roundRect">
            <a:avLst>
              <a:gd name="adj" fmla="val 100932"/>
            </a:avLst>
          </a:prstGeom>
          <a:solidFill>
            <a:srgbClr val="00B4D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32559" y="1250305"/>
            <a:ext cx="2122438" cy="1943249"/>
          </a:xfrm>
          <a:prstGeom prst="roundRect">
            <a:avLst>
              <a:gd name="adj" fmla="val 5163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518249" y="2404021"/>
            <a:ext cx="257770" cy="13841"/>
          </a:xfrm>
          <a:prstGeom prst="roundRect">
            <a:avLst>
              <a:gd name="adj" fmla="val 100932"/>
            </a:avLst>
          </a:prstGeom>
          <a:solidFill>
            <a:srgbClr val="00B4D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6887589" y="1250305"/>
            <a:ext cx="2006947" cy="1943249"/>
          </a:xfrm>
          <a:prstGeom prst="roundRect">
            <a:avLst>
              <a:gd name="adj" fmla="val 5163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668667" y="2408421"/>
            <a:ext cx="257770" cy="13841"/>
          </a:xfrm>
          <a:prstGeom prst="roundRect">
            <a:avLst>
              <a:gd name="adj" fmla="val 100932"/>
            </a:avLst>
          </a:prstGeom>
          <a:solidFill>
            <a:srgbClr val="00B4D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42900" y="3321694"/>
            <a:ext cx="8458200" cy="440203"/>
          </a:xfrm>
          <a:prstGeom prst="roundRect">
            <a:avLst>
              <a:gd name="adj" fmla="val 23254"/>
            </a:avLst>
          </a:prstGeom>
          <a:gradFill rotWithShape="1">
            <a:gsLst>
              <a:gs pos="0">
                <a:srgbClr val="00B4D8">
                  <a:alpha val="10000"/>
                </a:srgbClr>
              </a:gs>
              <a:gs pos="100000">
                <a:srgbClr val="00B4D8">
                  <a:alpha val="4000"/>
                </a:srgbClr>
              </a:gs>
            </a:gsLst>
            <a:lin ang="0" scaled="1"/>
          </a:gradFill>
          <a:ln w="9525">
            <a:solidFill>
              <a:srgbClr val="00B4D8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382" y="3408322"/>
            <a:ext cx="132588" cy="132588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17798" y="3346311"/>
            <a:ext cx="6036665" cy="345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40"/>
              </a:lnSpc>
              <a:buNone/>
            </a:pPr>
            <a:r>
              <a:rPr lang="en-US" sz="7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Cybercrime costs are projected to reach</a:t>
            </a:r>
            <a:endParaRPr lang="en-US" sz="760" dirty="0"/>
          </a:p>
          <a:p>
            <a:pPr marL="0" indent="0" algn="l">
              <a:lnSpc>
                <a:spcPts val="1140"/>
              </a:lnSpc>
              <a:buNone/>
            </a:pPr>
            <a:r>
              <a:rPr lang="en-US" sz="7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  $10.5 Trillion annually by 2025 — making it the world's third largest economy if it were a country.</a:t>
            </a:r>
            <a:endParaRPr lang="en-US" sz="760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5760" y="3408247"/>
            <a:ext cx="132588" cy="13258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0" y="4871740"/>
            <a:ext cx="9144000" cy="271760"/>
          </a:xfrm>
          <a:prstGeom prst="rect">
            <a:avLst/>
          </a:prstGeom>
          <a:solidFill>
            <a:schemeClr val="bg1">
              <a:alpha val="85000"/>
            </a:scheme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0"/>
          <p:cNvSpPr/>
          <p:nvPr/>
        </p:nvSpPr>
        <p:spPr>
          <a:xfrm>
            <a:off x="0" y="4871740"/>
            <a:ext cx="9144000" cy="9525"/>
          </a:xfrm>
          <a:prstGeom prst="rect">
            <a:avLst/>
          </a:prstGeom>
          <a:solidFill>
            <a:srgbClr val="00B4D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0607" y="4946014"/>
            <a:ext cx="132588" cy="13258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2542431" y="4950470"/>
            <a:ext cx="1492553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Sources:  Cybersecurity Ventures</a:t>
            </a:r>
            <a:endParaRPr lang="en-US" sz="650" dirty="0"/>
          </a:p>
        </p:txBody>
      </p:sp>
      <p:sp>
        <p:nvSpPr>
          <p:cNvPr id="28" name="Text 22"/>
          <p:cNvSpPr/>
          <p:nvPr/>
        </p:nvSpPr>
        <p:spPr>
          <a:xfrm>
            <a:off x="3942457" y="5001518"/>
            <a:ext cx="21580" cy="21580"/>
          </a:xfrm>
          <a:prstGeom prst="ellipse">
            <a:avLst/>
          </a:prstGeom>
          <a:solidFill>
            <a:srgbClr val="00B4D8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4007197" y="4950470"/>
            <a:ext cx="557763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IBM Security</a:t>
            </a:r>
            <a:endParaRPr lang="en-US" sz="650" dirty="0"/>
          </a:p>
        </p:txBody>
      </p:sp>
      <p:sp>
        <p:nvSpPr>
          <p:cNvPr id="30" name="Text 24"/>
          <p:cNvSpPr/>
          <p:nvPr/>
        </p:nvSpPr>
        <p:spPr>
          <a:xfrm>
            <a:off x="4557415" y="5001518"/>
            <a:ext cx="21580" cy="21580"/>
          </a:xfrm>
          <a:prstGeom prst="ellipse">
            <a:avLst/>
          </a:prstGeom>
          <a:solidFill>
            <a:srgbClr val="00B4D8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5"/>
          <p:cNvSpPr/>
          <p:nvPr/>
        </p:nvSpPr>
        <p:spPr>
          <a:xfrm>
            <a:off x="4622155" y="4950470"/>
            <a:ext cx="319236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AAG IT</a:t>
            </a:r>
            <a:endParaRPr lang="en-US" sz="650" dirty="0"/>
          </a:p>
        </p:txBody>
      </p:sp>
      <p:sp>
        <p:nvSpPr>
          <p:cNvPr id="32" name="Text 26"/>
          <p:cNvSpPr/>
          <p:nvPr/>
        </p:nvSpPr>
        <p:spPr>
          <a:xfrm>
            <a:off x="4955530" y="5001518"/>
            <a:ext cx="21580" cy="21580"/>
          </a:xfrm>
          <a:prstGeom prst="ellipse">
            <a:avLst/>
          </a:prstGeom>
          <a:solidFill>
            <a:srgbClr val="00B4D8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7"/>
          <p:cNvSpPr/>
          <p:nvPr/>
        </p:nvSpPr>
        <p:spPr>
          <a:xfrm>
            <a:off x="5020270" y="4950470"/>
            <a:ext cx="185811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6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Verizon Data Breach Investigations Report</a:t>
            </a:r>
            <a:endParaRPr lang="en-US" sz="650" dirty="0"/>
          </a:p>
        </p:txBody>
      </p:sp>
      <p:sp>
        <p:nvSpPr>
          <p:cNvPr id="34" name="Text 28"/>
          <p:cNvSpPr/>
          <p:nvPr/>
        </p:nvSpPr>
        <p:spPr>
          <a:xfrm>
            <a:off x="352425" y="1259830"/>
            <a:ext cx="1987896" cy="21580"/>
          </a:xfrm>
          <a:custGeom>
            <a:avLst/>
            <a:gdLst/>
            <a:ahLst/>
            <a:cxnLst/>
            <a:rect l="l" t="t" r="r" b="b"/>
            <a:pathLst>
              <a:path w="1987896" h="21580">
                <a:moveTo>
                  <a:pt x="100330" y="0"/>
                </a:moveTo>
                <a:lnTo>
                  <a:pt x="1887566" y="0"/>
                </a:lnTo>
                <a:lnTo>
                  <a:pt x="1910675" y="2698"/>
                </a:lnTo>
                <a:lnTo>
                  <a:pt x="1920023" y="5395"/>
                </a:lnTo>
                <a:lnTo>
                  <a:pt x="1927042" y="8093"/>
                </a:lnTo>
                <a:lnTo>
                  <a:pt x="1932829" y="10790"/>
                </a:lnTo>
                <a:lnTo>
                  <a:pt x="1937811" y="13488"/>
                </a:lnTo>
                <a:lnTo>
                  <a:pt x="1942208" y="16185"/>
                </a:lnTo>
                <a:lnTo>
                  <a:pt x="1946153" y="18883"/>
                </a:lnTo>
                <a:lnTo>
                  <a:pt x="1949732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9"/>
          <p:cNvSpPr/>
          <p:nvPr/>
        </p:nvSpPr>
        <p:spPr>
          <a:xfrm>
            <a:off x="917677" y="2898282"/>
            <a:ext cx="857250" cy="571500"/>
          </a:xfrm>
          <a:prstGeom prst="rect">
            <a:avLst/>
          </a:prstGeom>
          <a:gradFill rotWithShape="1">
            <a:gsLst>
              <a:gs pos="0">
                <a:srgbClr val="00B4D8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0"/>
          <p:cNvSpPr/>
          <p:nvPr/>
        </p:nvSpPr>
        <p:spPr>
          <a:xfrm>
            <a:off x="2502843" y="1259830"/>
            <a:ext cx="1987896" cy="21580"/>
          </a:xfrm>
          <a:custGeom>
            <a:avLst/>
            <a:gdLst/>
            <a:ahLst/>
            <a:cxnLst/>
            <a:rect l="l" t="t" r="r" b="b"/>
            <a:pathLst>
              <a:path w="1987896" h="21580">
                <a:moveTo>
                  <a:pt x="100330" y="0"/>
                </a:moveTo>
                <a:lnTo>
                  <a:pt x="1887566" y="0"/>
                </a:lnTo>
                <a:lnTo>
                  <a:pt x="1910675" y="2698"/>
                </a:lnTo>
                <a:lnTo>
                  <a:pt x="1920023" y="5395"/>
                </a:lnTo>
                <a:lnTo>
                  <a:pt x="1927042" y="8093"/>
                </a:lnTo>
                <a:lnTo>
                  <a:pt x="1932829" y="10790"/>
                </a:lnTo>
                <a:lnTo>
                  <a:pt x="1937811" y="13488"/>
                </a:lnTo>
                <a:lnTo>
                  <a:pt x="1942208" y="16185"/>
                </a:lnTo>
                <a:lnTo>
                  <a:pt x="1946153" y="18883"/>
                </a:lnTo>
                <a:lnTo>
                  <a:pt x="1949732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1"/>
          <p:cNvSpPr/>
          <p:nvPr/>
        </p:nvSpPr>
        <p:spPr>
          <a:xfrm>
            <a:off x="3068094" y="2898282"/>
            <a:ext cx="857250" cy="571500"/>
          </a:xfrm>
          <a:prstGeom prst="rect">
            <a:avLst/>
          </a:prstGeom>
          <a:gradFill rotWithShape="1">
            <a:gsLst>
              <a:gs pos="0">
                <a:srgbClr val="00B4D8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4653260" y="1259830"/>
            <a:ext cx="1987896" cy="21580"/>
          </a:xfrm>
          <a:custGeom>
            <a:avLst/>
            <a:gdLst/>
            <a:ahLst/>
            <a:cxnLst/>
            <a:rect l="l" t="t" r="r" b="b"/>
            <a:pathLst>
              <a:path w="1987896" h="21580">
                <a:moveTo>
                  <a:pt x="100330" y="0"/>
                </a:moveTo>
                <a:lnTo>
                  <a:pt x="1887566" y="0"/>
                </a:lnTo>
                <a:lnTo>
                  <a:pt x="1910675" y="2698"/>
                </a:lnTo>
                <a:lnTo>
                  <a:pt x="1920023" y="5395"/>
                </a:lnTo>
                <a:lnTo>
                  <a:pt x="1927042" y="8093"/>
                </a:lnTo>
                <a:lnTo>
                  <a:pt x="1932829" y="10790"/>
                </a:lnTo>
                <a:lnTo>
                  <a:pt x="1937811" y="13488"/>
                </a:lnTo>
                <a:lnTo>
                  <a:pt x="1942208" y="16185"/>
                </a:lnTo>
                <a:lnTo>
                  <a:pt x="1946153" y="18883"/>
                </a:lnTo>
                <a:lnTo>
                  <a:pt x="1949732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5218512" y="2898282"/>
            <a:ext cx="857250" cy="571500"/>
          </a:xfrm>
          <a:prstGeom prst="rect">
            <a:avLst/>
          </a:prstGeom>
          <a:gradFill rotWithShape="1">
            <a:gsLst>
              <a:gs pos="0">
                <a:srgbClr val="00B4D8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4"/>
          <p:cNvSpPr/>
          <p:nvPr/>
        </p:nvSpPr>
        <p:spPr>
          <a:xfrm>
            <a:off x="6803678" y="1259830"/>
            <a:ext cx="1987896" cy="21580"/>
          </a:xfrm>
          <a:custGeom>
            <a:avLst/>
            <a:gdLst/>
            <a:ahLst/>
            <a:cxnLst/>
            <a:rect l="l" t="t" r="r" b="b"/>
            <a:pathLst>
              <a:path w="1987896" h="21580">
                <a:moveTo>
                  <a:pt x="100330" y="0"/>
                </a:moveTo>
                <a:lnTo>
                  <a:pt x="1887566" y="0"/>
                </a:lnTo>
                <a:lnTo>
                  <a:pt x="1910675" y="2698"/>
                </a:lnTo>
                <a:lnTo>
                  <a:pt x="1920023" y="5395"/>
                </a:lnTo>
                <a:lnTo>
                  <a:pt x="1927042" y="8093"/>
                </a:lnTo>
                <a:lnTo>
                  <a:pt x="1932829" y="10790"/>
                </a:lnTo>
                <a:lnTo>
                  <a:pt x="1937811" y="13488"/>
                </a:lnTo>
                <a:lnTo>
                  <a:pt x="1942208" y="16185"/>
                </a:lnTo>
                <a:lnTo>
                  <a:pt x="1946153" y="18883"/>
                </a:lnTo>
                <a:lnTo>
                  <a:pt x="1949732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5"/>
          <p:cNvSpPr/>
          <p:nvPr/>
        </p:nvSpPr>
        <p:spPr>
          <a:xfrm>
            <a:off x="7368929" y="2898282"/>
            <a:ext cx="857250" cy="571500"/>
          </a:xfrm>
          <a:prstGeom prst="rect">
            <a:avLst/>
          </a:prstGeom>
          <a:gradFill rotWithShape="1">
            <a:gsLst>
              <a:gs pos="0">
                <a:srgbClr val="00B4D8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6"/>
          <p:cNvSpPr/>
          <p:nvPr/>
        </p:nvSpPr>
        <p:spPr>
          <a:xfrm>
            <a:off x="2140297" y="1259830"/>
            <a:ext cx="200025" cy="200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7"/>
          <p:cNvSpPr/>
          <p:nvPr/>
        </p:nvSpPr>
        <p:spPr>
          <a:xfrm>
            <a:off x="4290715" y="1259830"/>
            <a:ext cx="200025" cy="200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8"/>
          <p:cNvSpPr/>
          <p:nvPr/>
        </p:nvSpPr>
        <p:spPr>
          <a:xfrm>
            <a:off x="6441132" y="1259830"/>
            <a:ext cx="200025" cy="200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9"/>
          <p:cNvSpPr/>
          <p:nvPr/>
        </p:nvSpPr>
        <p:spPr>
          <a:xfrm>
            <a:off x="8591550" y="1259830"/>
            <a:ext cx="200025" cy="2000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40"/>
          <p:cNvSpPr/>
          <p:nvPr/>
        </p:nvSpPr>
        <p:spPr>
          <a:xfrm>
            <a:off x="1131689" y="1460450"/>
            <a:ext cx="429220" cy="42922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5783" y="1594545"/>
            <a:ext cx="160883" cy="160883"/>
          </a:xfrm>
          <a:prstGeom prst="rect">
            <a:avLst/>
          </a:prstGeom>
        </p:spPr>
      </p:pic>
      <p:sp>
        <p:nvSpPr>
          <p:cNvPr id="48" name="Text 41"/>
          <p:cNvSpPr/>
          <p:nvPr/>
        </p:nvSpPr>
        <p:spPr>
          <a:xfrm>
            <a:off x="1082269" y="2003971"/>
            <a:ext cx="528060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2360" b="1" kern="0" spc="-6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$8T</a:t>
            </a:r>
            <a:endParaRPr lang="en-US" sz="2360" dirty="0"/>
          </a:p>
        </p:txBody>
      </p:sp>
      <p:sp>
        <p:nvSpPr>
          <p:cNvPr id="49" name="Text 42"/>
          <p:cNvSpPr/>
          <p:nvPr/>
        </p:nvSpPr>
        <p:spPr>
          <a:xfrm>
            <a:off x="391453" y="2475011"/>
            <a:ext cx="1828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1200" b="1" kern="0" spc="58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GLOBAL COST</a:t>
            </a:r>
            <a:endParaRPr lang="en-US" sz="1200" dirty="0"/>
          </a:p>
        </p:txBody>
      </p:sp>
      <p:sp>
        <p:nvSpPr>
          <p:cNvPr id="50" name="Text 43"/>
          <p:cNvSpPr/>
          <p:nvPr/>
        </p:nvSpPr>
        <p:spPr>
          <a:xfrm>
            <a:off x="493155" y="2724559"/>
            <a:ext cx="1706436" cy="435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Total economic damage from cybercrime worldwide in 2023</a:t>
            </a:r>
            <a:endParaRPr lang="en-US" sz="1200" dirty="0"/>
          </a:p>
        </p:txBody>
      </p:sp>
      <p:sp>
        <p:nvSpPr>
          <p:cNvPr id="51" name="Text 44"/>
          <p:cNvSpPr/>
          <p:nvPr/>
        </p:nvSpPr>
        <p:spPr>
          <a:xfrm>
            <a:off x="3282107" y="1460450"/>
            <a:ext cx="429220" cy="42922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6201" y="1594545"/>
            <a:ext cx="160883" cy="160883"/>
          </a:xfrm>
          <a:prstGeom prst="rect">
            <a:avLst/>
          </a:prstGeom>
        </p:spPr>
      </p:pic>
      <p:sp>
        <p:nvSpPr>
          <p:cNvPr id="53" name="Text 45"/>
          <p:cNvSpPr/>
          <p:nvPr/>
        </p:nvSpPr>
        <p:spPr>
          <a:xfrm>
            <a:off x="3208894" y="1950579"/>
            <a:ext cx="575795" cy="3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60"/>
              </a:lnSpc>
              <a:buNone/>
            </a:pPr>
            <a:r>
              <a:rPr lang="en-US" sz="1460" b="1" kern="0" spc="-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</a:t>
            </a:r>
            <a:br>
              <a:rPr dirty="0"/>
            </a:br>
            <a:r>
              <a:rPr lang="en-US" sz="1460" b="1" kern="0" spc="-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Sec</a:t>
            </a:r>
            <a:endParaRPr lang="en-US" sz="1460" dirty="0"/>
          </a:p>
        </p:txBody>
      </p:sp>
      <p:sp>
        <p:nvSpPr>
          <p:cNvPr id="54" name="Text 46"/>
          <p:cNvSpPr/>
          <p:nvPr/>
        </p:nvSpPr>
        <p:spPr>
          <a:xfrm>
            <a:off x="2567784" y="2479411"/>
            <a:ext cx="1828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1200" b="1" kern="0" spc="58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ATTACK RATE</a:t>
            </a:r>
            <a:endParaRPr lang="en-US" sz="1200" dirty="0"/>
          </a:p>
        </p:txBody>
      </p:sp>
      <p:sp>
        <p:nvSpPr>
          <p:cNvPr id="55" name="Text 47"/>
          <p:cNvSpPr/>
          <p:nvPr/>
        </p:nvSpPr>
        <p:spPr>
          <a:xfrm>
            <a:off x="2643573" y="2735380"/>
            <a:ext cx="1706436" cy="412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Average frequency of hacker attacks globally, around the clock</a:t>
            </a:r>
            <a:endParaRPr lang="en-US" sz="1200" dirty="0"/>
          </a:p>
        </p:txBody>
      </p:sp>
      <p:sp>
        <p:nvSpPr>
          <p:cNvPr id="56" name="Text 48"/>
          <p:cNvSpPr/>
          <p:nvPr/>
        </p:nvSpPr>
        <p:spPr>
          <a:xfrm>
            <a:off x="5432524" y="1460450"/>
            <a:ext cx="429220" cy="42922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6618" y="1594545"/>
            <a:ext cx="160883" cy="160883"/>
          </a:xfrm>
          <a:prstGeom prst="rect">
            <a:avLst/>
          </a:prstGeom>
        </p:spPr>
      </p:pic>
      <p:sp>
        <p:nvSpPr>
          <p:cNvPr id="58" name="Text 49"/>
          <p:cNvSpPr/>
          <p:nvPr/>
        </p:nvSpPr>
        <p:spPr>
          <a:xfrm>
            <a:off x="5338515" y="2003971"/>
            <a:ext cx="617238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2360" b="1" kern="0" spc="-6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2360" dirty="0"/>
          </a:p>
        </p:txBody>
      </p:sp>
      <p:sp>
        <p:nvSpPr>
          <p:cNvPr id="59" name="Text 50"/>
          <p:cNvSpPr/>
          <p:nvPr/>
        </p:nvSpPr>
        <p:spPr>
          <a:xfrm>
            <a:off x="4666742" y="2475011"/>
            <a:ext cx="2057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1200" b="1" kern="0" spc="58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EMAIL-DELIVERED MALWARE</a:t>
            </a:r>
            <a:endParaRPr lang="en-US" sz="1200" dirty="0"/>
          </a:p>
        </p:txBody>
      </p:sp>
      <p:sp>
        <p:nvSpPr>
          <p:cNvPr id="60" name="Text 51"/>
          <p:cNvSpPr/>
          <p:nvPr/>
        </p:nvSpPr>
        <p:spPr>
          <a:xfrm>
            <a:off x="4793991" y="2737654"/>
            <a:ext cx="1706436" cy="453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 all malware is delivered directly through email inboxes</a:t>
            </a:r>
            <a:endParaRPr lang="en-US" sz="1200" dirty="0"/>
          </a:p>
        </p:txBody>
      </p:sp>
      <p:sp>
        <p:nvSpPr>
          <p:cNvPr id="61" name="Text 52"/>
          <p:cNvSpPr/>
          <p:nvPr/>
        </p:nvSpPr>
        <p:spPr>
          <a:xfrm>
            <a:off x="7582942" y="1460450"/>
            <a:ext cx="429220" cy="42922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2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7036" y="1594545"/>
            <a:ext cx="160883" cy="160883"/>
          </a:xfrm>
          <a:prstGeom prst="rect">
            <a:avLst/>
          </a:prstGeom>
        </p:spPr>
      </p:pic>
      <p:sp>
        <p:nvSpPr>
          <p:cNvPr id="63" name="Text 53"/>
          <p:cNvSpPr/>
          <p:nvPr/>
        </p:nvSpPr>
        <p:spPr>
          <a:xfrm>
            <a:off x="7522480" y="1963927"/>
            <a:ext cx="550292" cy="3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60"/>
              </a:lnSpc>
              <a:buNone/>
            </a:pPr>
            <a:r>
              <a:rPr lang="en-US" sz="1460" b="1" kern="0" spc="-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</a:t>
            </a:r>
            <a:br>
              <a:rPr dirty="0"/>
            </a:br>
            <a:r>
              <a:rPr lang="en-US" sz="1460" b="1" kern="0" spc="-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Billion</a:t>
            </a:r>
            <a:endParaRPr lang="en-US" sz="1460" dirty="0"/>
          </a:p>
        </p:txBody>
      </p:sp>
      <p:sp>
        <p:nvSpPr>
          <p:cNvPr id="64" name="Text 54"/>
          <p:cNvSpPr/>
          <p:nvPr/>
        </p:nvSpPr>
        <p:spPr>
          <a:xfrm>
            <a:off x="6982438" y="2479411"/>
            <a:ext cx="1828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1200" b="1" kern="0" spc="58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/ DAY</a:t>
            </a:r>
            <a:endParaRPr lang="en-US" sz="1200" dirty="0"/>
          </a:p>
        </p:txBody>
      </p:sp>
      <p:sp>
        <p:nvSpPr>
          <p:cNvPr id="65" name="Text 55"/>
          <p:cNvSpPr/>
          <p:nvPr/>
        </p:nvSpPr>
        <p:spPr>
          <a:xfrm>
            <a:off x="6944408" y="2735127"/>
            <a:ext cx="1706436" cy="412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sent every single day targeting users worldwide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2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8611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43284" y="0"/>
            <a:ext cx="1000716" cy="786110"/>
          </a:xfrm>
          <a:prstGeom prst="ellipse">
            <a:avLst/>
          </a:prstGeom>
          <a:gradFill rotWithShape="1">
            <a:gsLst>
              <a:gs pos="0">
                <a:srgbClr val="00B4D8">
                  <a:alpha val="1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2070" y="943570"/>
            <a:ext cx="2723704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9055" y="1110555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222" y="1201722"/>
            <a:ext cx="132588" cy="1325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54286" y="1194941"/>
            <a:ext cx="1080492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HTTPS Sites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39055" y="1504206"/>
            <a:ext cx="2437528" cy="492249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the </a:t>
            </a: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padlock icon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your browser's address bar before entering any personal or financial information. No padlock = no trust.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10392" y="2484502"/>
            <a:ext cx="1310804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BROWSING SAFETY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210074" y="943570"/>
            <a:ext cx="2723704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377059" y="1110555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225" y="1201722"/>
            <a:ext cx="132588" cy="1325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92289" y="1194941"/>
            <a:ext cx="1455390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Before You Click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377059" y="1504206"/>
            <a:ext cx="2437528" cy="492249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 over links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preview the destination URL before clicking. Suspicious redirects, misspelled domains, and shortened URLs are common traps.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3363711" y="2484502"/>
            <a:ext cx="1181598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AWARENESS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048077" y="943570"/>
            <a:ext cx="2723852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6215063" y="1110555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6229" y="1201722"/>
            <a:ext cx="132588" cy="13258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630293" y="1194941"/>
            <a:ext cx="1504995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Software Updated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215063" y="1504206"/>
            <a:ext cx="2437680" cy="656332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</a:t>
            </a: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 security vulnerabilities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attackers actively exploit. Enable automatic updates for your OS, browser, and apps — never delay them.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201071" y="2484502"/>
            <a:ext cx="1491458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 MANAGEMENT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395204" y="2959859"/>
            <a:ext cx="2723704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8"/>
          <p:cNvSpPr/>
          <p:nvPr/>
        </p:nvSpPr>
        <p:spPr>
          <a:xfrm>
            <a:off x="539055" y="3139380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222" y="3230547"/>
            <a:ext cx="132588" cy="13258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54286" y="3223766"/>
            <a:ext cx="1194762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Up Your Data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539055" y="3533031"/>
            <a:ext cx="2437528" cy="492249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</a:t>
            </a: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3-2-1 Rule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keep 3 copies of data, on 2 different media types, with 1 copy stored offsite or in the cloud. Your defence against ransomware.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469588" y="4422646"/>
            <a:ext cx="1231848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RESILIENCE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3210074" y="2972395"/>
            <a:ext cx="2723704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3377059" y="3139380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8225" y="3230547"/>
            <a:ext cx="132588" cy="132588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3792289" y="3223766"/>
            <a:ext cx="1698665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Personal Info Shared</a:t>
            </a:r>
            <a:endParaRPr lang="en-US" sz="1400" dirty="0"/>
          </a:p>
        </p:txBody>
      </p:sp>
      <p:sp>
        <p:nvSpPr>
          <p:cNvPr id="32" name="Text 25"/>
          <p:cNvSpPr/>
          <p:nvPr/>
        </p:nvSpPr>
        <p:spPr>
          <a:xfrm>
            <a:off x="3377059" y="3533031"/>
            <a:ext cx="2437528" cy="656332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Oversharing online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gives scammers the details they need to target you. Audit your social profiles — your birthday, employer, and location are valuable to attackers.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3383992" y="4420130"/>
            <a:ext cx="1211831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HYGIENE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6048077" y="2972395"/>
            <a:ext cx="2723852" cy="1914525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9525">
            <a:solidFill>
              <a:srgbClr val="D1DDE8"/>
            </a:solidFill>
          </a:ln>
          <a:effectLst>
            <a:outerShdw blurRad="57150" dist="13970" dir="5400000" algn="bl" rotWithShape="0">
              <a:srgbClr val="0D1B2A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8"/>
          <p:cNvSpPr/>
          <p:nvPr/>
        </p:nvSpPr>
        <p:spPr>
          <a:xfrm>
            <a:off x="6215063" y="3139380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F7F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6229" y="3230547"/>
            <a:ext cx="132588" cy="132588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630293" y="3223766"/>
            <a:ext cx="1371243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Secure Networks</a:t>
            </a:r>
            <a:endParaRPr lang="en-US" sz="1400" dirty="0"/>
          </a:p>
        </p:txBody>
      </p:sp>
      <p:sp>
        <p:nvSpPr>
          <p:cNvPr id="38" name="Text 30"/>
          <p:cNvSpPr/>
          <p:nvPr/>
        </p:nvSpPr>
        <p:spPr>
          <a:xfrm>
            <a:off x="6215063" y="3533031"/>
            <a:ext cx="2437680" cy="656332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banking or shopping on </a:t>
            </a: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Wi-Fi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without a VPN. Attackers can intercept unencrypted traffic on open networks. Use your mobile hotspot as a safer alternative.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6208388" y="4422646"/>
            <a:ext cx="1197790" cy="166658"/>
          </a:xfrm>
          <a:prstGeom prst="roundRect">
            <a:avLst>
              <a:gd name="adj" fmla="val 86111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9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SAFETY</a:t>
            </a:r>
            <a:endParaRPr lang="en-US" sz="1200" dirty="0"/>
          </a:p>
        </p:txBody>
      </p:sp>
      <p:sp>
        <p:nvSpPr>
          <p:cNvPr id="40" name="Text 32"/>
          <p:cNvSpPr/>
          <p:nvPr/>
        </p:nvSpPr>
        <p:spPr>
          <a:xfrm>
            <a:off x="0" y="764530"/>
            <a:ext cx="9144000" cy="21580"/>
          </a:xfrm>
          <a:prstGeom prst="rect">
            <a:avLst/>
          </a:prstGeom>
          <a:gradFill rotWithShape="1">
            <a:gsLst>
              <a:gs pos="0">
                <a:srgbClr val="00B4D8"/>
              </a:gs>
              <a:gs pos="7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3"/>
          <p:cNvSpPr/>
          <p:nvPr/>
        </p:nvSpPr>
        <p:spPr>
          <a:xfrm>
            <a:off x="381595" y="953095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4"/>
          <p:cNvSpPr/>
          <p:nvPr/>
        </p:nvSpPr>
        <p:spPr>
          <a:xfrm>
            <a:off x="3219599" y="953095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5"/>
          <p:cNvSpPr/>
          <p:nvPr/>
        </p:nvSpPr>
        <p:spPr>
          <a:xfrm>
            <a:off x="6057602" y="953095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6"/>
          <p:cNvSpPr/>
          <p:nvPr/>
        </p:nvSpPr>
        <p:spPr>
          <a:xfrm>
            <a:off x="381595" y="2981920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7"/>
          <p:cNvSpPr/>
          <p:nvPr/>
        </p:nvSpPr>
        <p:spPr>
          <a:xfrm>
            <a:off x="3219599" y="2981920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8"/>
          <p:cNvSpPr/>
          <p:nvPr/>
        </p:nvSpPr>
        <p:spPr>
          <a:xfrm>
            <a:off x="6057602" y="2981920"/>
            <a:ext cx="29170" cy="1895475"/>
          </a:xfrm>
          <a:custGeom>
            <a:avLst/>
            <a:gdLst/>
            <a:ahLst/>
            <a:cxnLst/>
            <a:rect l="l" t="t" r="r" b="b"/>
            <a:pathLst>
              <a:path w="29170" h="1895475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873825"/>
                </a:lnTo>
                <a:lnTo>
                  <a:pt x="25524" y="1870410"/>
                </a:lnTo>
                <a:lnTo>
                  <a:pt x="21878" y="1866561"/>
                </a:lnTo>
                <a:lnTo>
                  <a:pt x="18231" y="1862186"/>
                </a:lnTo>
                <a:lnTo>
                  <a:pt x="14585" y="1857140"/>
                </a:lnTo>
                <a:lnTo>
                  <a:pt x="10939" y="1851183"/>
                </a:lnTo>
                <a:lnTo>
                  <a:pt x="7293" y="1843848"/>
                </a:lnTo>
                <a:lnTo>
                  <a:pt x="3646" y="1833944"/>
                </a:lnTo>
                <a:lnTo>
                  <a:pt x="0" y="1809115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9"/>
          <p:cNvSpPr/>
          <p:nvPr/>
        </p:nvSpPr>
        <p:spPr>
          <a:xfrm>
            <a:off x="372070" y="257175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4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8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1582" y="326687"/>
            <a:ext cx="132588" cy="132588"/>
          </a:xfrm>
          <a:prstGeom prst="rect">
            <a:avLst/>
          </a:prstGeom>
        </p:spPr>
      </p:pic>
      <p:sp>
        <p:nvSpPr>
          <p:cNvPr id="49" name="Text 40"/>
          <p:cNvSpPr/>
          <p:nvPr/>
        </p:nvSpPr>
        <p:spPr>
          <a:xfrm>
            <a:off x="744141" y="169366"/>
            <a:ext cx="4871657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943"/>
              </a:lnSpc>
              <a:buNone/>
            </a:pPr>
            <a:r>
              <a:rPr lang="en-US" sz="1690" kern="0" spc="-2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Digital Foundation: </a:t>
            </a:r>
            <a:r>
              <a:rPr lang="en-US" sz="1690" b="1" kern="0" spc="-2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Online Safety Basics</a:t>
            </a:r>
            <a:endParaRPr lang="en-US" sz="1690" dirty="0"/>
          </a:p>
        </p:txBody>
      </p:sp>
      <p:sp>
        <p:nvSpPr>
          <p:cNvPr id="50" name="Text 41"/>
          <p:cNvSpPr/>
          <p:nvPr/>
        </p:nvSpPr>
        <p:spPr>
          <a:xfrm>
            <a:off x="744141" y="445294"/>
            <a:ext cx="50082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spcBef>
                <a:spcPts val="230"/>
              </a:spcBef>
              <a:buNone/>
            </a:pPr>
            <a:r>
              <a:rPr lang="en-US" sz="900" kern="0" spc="2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habits that dramatically reduce your risk online.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595" y="1652736"/>
            <a:ext cx="21580" cy="559147"/>
          </a:xfrm>
          <a:custGeom>
            <a:avLst/>
            <a:gdLst/>
            <a:ahLst/>
            <a:cxnLst/>
            <a:rect l="l" t="t" r="r" b="b"/>
            <a:pathLst>
              <a:path w="21580" h="559147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539055"/>
                </a:lnTo>
                <a:lnTo>
                  <a:pt x="18883" y="536290"/>
                </a:lnTo>
                <a:lnTo>
                  <a:pt x="16185" y="533196"/>
                </a:lnTo>
                <a:lnTo>
                  <a:pt x="13488" y="529699"/>
                </a:lnTo>
                <a:lnTo>
                  <a:pt x="10790" y="525688"/>
                </a:lnTo>
                <a:lnTo>
                  <a:pt x="8093" y="520975"/>
                </a:lnTo>
                <a:lnTo>
                  <a:pt x="5395" y="515198"/>
                </a:lnTo>
                <a:lnTo>
                  <a:pt x="2698" y="507428"/>
                </a:lnTo>
                <a:lnTo>
                  <a:pt x="0" y="488027"/>
                </a:lnTo>
                <a:close/>
              </a:path>
            </a:pathLst>
          </a:custGeom>
          <a:solidFill>
            <a:srgbClr val="00B4D8">
              <a:alpha val="6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81595" y="2280345"/>
            <a:ext cx="21580" cy="559147"/>
          </a:xfrm>
          <a:custGeom>
            <a:avLst/>
            <a:gdLst/>
            <a:ahLst/>
            <a:cxnLst/>
            <a:rect l="l" t="t" r="r" b="b"/>
            <a:pathLst>
              <a:path w="21580" h="559147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539055"/>
                </a:lnTo>
                <a:lnTo>
                  <a:pt x="18883" y="536290"/>
                </a:lnTo>
                <a:lnTo>
                  <a:pt x="16185" y="533196"/>
                </a:lnTo>
                <a:lnTo>
                  <a:pt x="13488" y="529699"/>
                </a:lnTo>
                <a:lnTo>
                  <a:pt x="10790" y="525688"/>
                </a:lnTo>
                <a:lnTo>
                  <a:pt x="8093" y="520975"/>
                </a:lnTo>
                <a:lnTo>
                  <a:pt x="5395" y="515198"/>
                </a:lnTo>
                <a:lnTo>
                  <a:pt x="2698" y="507428"/>
                </a:lnTo>
                <a:lnTo>
                  <a:pt x="0" y="488027"/>
                </a:lnTo>
                <a:close/>
              </a:path>
            </a:pathLst>
          </a:custGeom>
          <a:solidFill>
            <a:srgbClr val="00B4D8">
              <a:alpha val="6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81595" y="2907953"/>
            <a:ext cx="21580" cy="559147"/>
          </a:xfrm>
          <a:custGeom>
            <a:avLst/>
            <a:gdLst/>
            <a:ahLst/>
            <a:cxnLst/>
            <a:rect l="l" t="t" r="r" b="b"/>
            <a:pathLst>
              <a:path w="21580" h="559147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539055"/>
                </a:lnTo>
                <a:lnTo>
                  <a:pt x="18883" y="536290"/>
                </a:lnTo>
                <a:lnTo>
                  <a:pt x="16185" y="533196"/>
                </a:lnTo>
                <a:lnTo>
                  <a:pt x="13488" y="529699"/>
                </a:lnTo>
                <a:lnTo>
                  <a:pt x="10790" y="525688"/>
                </a:lnTo>
                <a:lnTo>
                  <a:pt x="8093" y="520975"/>
                </a:lnTo>
                <a:lnTo>
                  <a:pt x="5395" y="515198"/>
                </a:lnTo>
                <a:lnTo>
                  <a:pt x="2698" y="507428"/>
                </a:lnTo>
                <a:lnTo>
                  <a:pt x="0" y="488027"/>
                </a:lnTo>
                <a:close/>
              </a:path>
            </a:pathLst>
          </a:custGeom>
          <a:solidFill>
            <a:srgbClr val="00B4D8">
              <a:alpha val="6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1595" y="3535561"/>
            <a:ext cx="21580" cy="559147"/>
          </a:xfrm>
          <a:custGeom>
            <a:avLst/>
            <a:gdLst/>
            <a:ahLst/>
            <a:cxnLst/>
            <a:rect l="l" t="t" r="r" b="b"/>
            <a:pathLst>
              <a:path w="21580" h="559147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539055"/>
                </a:lnTo>
                <a:lnTo>
                  <a:pt x="18883" y="536290"/>
                </a:lnTo>
                <a:lnTo>
                  <a:pt x="16185" y="533196"/>
                </a:lnTo>
                <a:lnTo>
                  <a:pt x="13488" y="529699"/>
                </a:lnTo>
                <a:lnTo>
                  <a:pt x="10790" y="525688"/>
                </a:lnTo>
                <a:lnTo>
                  <a:pt x="8093" y="520975"/>
                </a:lnTo>
                <a:lnTo>
                  <a:pt x="5395" y="515198"/>
                </a:lnTo>
                <a:lnTo>
                  <a:pt x="2698" y="507428"/>
                </a:lnTo>
                <a:lnTo>
                  <a:pt x="0" y="488027"/>
                </a:lnTo>
                <a:close/>
              </a:path>
            </a:pathLst>
          </a:custGeom>
          <a:solidFill>
            <a:srgbClr val="00B4D8">
              <a:alpha val="6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1595" y="4163169"/>
            <a:ext cx="21580" cy="559147"/>
          </a:xfrm>
          <a:custGeom>
            <a:avLst/>
            <a:gdLst/>
            <a:ahLst/>
            <a:cxnLst/>
            <a:rect l="l" t="t" r="r" b="b"/>
            <a:pathLst>
              <a:path w="21580" h="559147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539055"/>
                </a:lnTo>
                <a:lnTo>
                  <a:pt x="18883" y="536290"/>
                </a:lnTo>
                <a:lnTo>
                  <a:pt x="16185" y="533196"/>
                </a:lnTo>
                <a:lnTo>
                  <a:pt x="13488" y="529699"/>
                </a:lnTo>
                <a:lnTo>
                  <a:pt x="10790" y="525688"/>
                </a:lnTo>
                <a:lnTo>
                  <a:pt x="8093" y="520975"/>
                </a:lnTo>
                <a:lnTo>
                  <a:pt x="5395" y="515198"/>
                </a:lnTo>
                <a:lnTo>
                  <a:pt x="2698" y="507428"/>
                </a:lnTo>
                <a:lnTo>
                  <a:pt x="0" y="488027"/>
                </a:lnTo>
                <a:close/>
              </a:path>
            </a:pathLst>
          </a:custGeom>
          <a:solidFill>
            <a:srgbClr val="00B4D8">
              <a:alpha val="6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72070" y="257770"/>
            <a:ext cx="1708410" cy="180231"/>
          </a:xfrm>
          <a:prstGeom prst="roundRect">
            <a:avLst>
              <a:gd name="adj" fmla="val 79626"/>
            </a:avLst>
          </a:prstGeom>
          <a:solidFill>
            <a:srgbClr val="00B4D8">
              <a:alpha val="10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none" lIns="165070" tIns="21590" rIns="86360" bIns="21590" rtlCol="0" anchor="ctr"/>
          <a:lstStyle/>
          <a:p>
            <a:pPr marL="0" indent="0" algn="l">
              <a:buNone/>
            </a:pPr>
            <a:r>
              <a:rPr lang="en-US" sz="620" b="1" kern="0" spc="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THREAT SERIES · TOPIC 3</a:t>
            </a:r>
            <a:endParaRPr lang="en-US" sz="62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821" y="281592"/>
            <a:ext cx="132588" cy="13258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372070" y="481161"/>
            <a:ext cx="8437495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4"/>
              </a:lnSpc>
              <a:buNone/>
            </a:pPr>
            <a:r>
              <a:rPr lang="en-US" sz="2140" kern="0" spc="-3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Phishing: The </a:t>
            </a:r>
            <a:r>
              <a:rPr lang="en-US" sz="2140" b="1" kern="0" spc="-3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Number 1</a:t>
            </a:r>
            <a:r>
              <a:rPr lang="en-US" sz="2140" kern="0" spc="-3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Cyber Attack Method</a:t>
            </a:r>
            <a:endParaRPr lang="en-US" sz="2140" dirty="0"/>
          </a:p>
        </p:txBody>
      </p:sp>
      <p:sp>
        <p:nvSpPr>
          <p:cNvPr id="12" name="Text 9"/>
          <p:cNvSpPr/>
          <p:nvPr/>
        </p:nvSpPr>
        <p:spPr>
          <a:xfrm>
            <a:off x="372070" y="809179"/>
            <a:ext cx="867406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230"/>
              </a:spcBef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what phishing is and the many forms it takes.</a:t>
            </a:r>
            <a:endParaRPr lang="en-US" sz="9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alphaModFix amt="12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9030" y="286941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72070" y="1080939"/>
            <a:ext cx="8399859" cy="461963"/>
          </a:xfrm>
          <a:prstGeom prst="roundRect">
            <a:avLst>
              <a:gd name="adj" fmla="val 12371"/>
            </a:avLst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372070" y="1080939"/>
            <a:ext cx="19050" cy="461963"/>
          </a:xfrm>
          <a:custGeom>
            <a:avLst/>
            <a:gdLst/>
            <a:ahLst/>
            <a:cxnLst/>
            <a:rect l="l" t="t" r="r" b="b"/>
            <a:pathLst>
              <a:path w="19050" h="461963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47410"/>
                </a:lnTo>
                <a:lnTo>
                  <a:pt x="16669" y="445153"/>
                </a:lnTo>
                <a:lnTo>
                  <a:pt x="14288" y="442614"/>
                </a:lnTo>
                <a:lnTo>
                  <a:pt x="11906" y="439728"/>
                </a:lnTo>
                <a:lnTo>
                  <a:pt x="9525" y="436403"/>
                </a:lnTo>
                <a:lnTo>
                  <a:pt x="7144" y="432480"/>
                </a:lnTo>
                <a:lnTo>
                  <a:pt x="4763" y="427653"/>
                </a:lnTo>
                <a:lnTo>
                  <a:pt x="2381" y="421138"/>
                </a:lnTo>
                <a:lnTo>
                  <a:pt x="0" y="404813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505420" y="1175296"/>
            <a:ext cx="55432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560" dirty="0"/>
          </a:p>
        </p:txBody>
      </p:sp>
      <p:sp>
        <p:nvSpPr>
          <p:cNvPr id="17" name="Text 13"/>
          <p:cNvSpPr/>
          <p:nvPr/>
        </p:nvSpPr>
        <p:spPr>
          <a:xfrm>
            <a:off x="1080343" y="1161455"/>
            <a:ext cx="7719117" cy="3670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is a fraudulent attempt to steal sensitive information by disguising as a trustworthy entity — tricking victims into revealing passwords, financial data, or personal details.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372070" y="1643211"/>
            <a:ext cx="6056858" cy="578197"/>
          </a:xfrm>
          <a:prstGeom prst="roundRect">
            <a:avLst>
              <a:gd name="adj" fmla="val 12300"/>
            </a:avLst>
          </a:prstGeom>
          <a:solidFill>
            <a:schemeClr val="bg1"/>
          </a:solidFill>
          <a:ln w="9525">
            <a:solidFill>
              <a:schemeClr val="bg1">
                <a:alpha val="5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481905" y="1717477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412" y="1793983"/>
            <a:ext cx="132588" cy="13258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67966" y="1734741"/>
            <a:ext cx="840328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Email Phishing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2017968" y="1697455"/>
            <a:ext cx="1143000" cy="155034"/>
          </a:xfrm>
          <a:prstGeom prst="roundRect">
            <a:avLst>
              <a:gd name="adj" fmla="val 18841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67966" y="1887587"/>
            <a:ext cx="5560150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spcBef>
                <a:spcPts val="6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Fake emails impersonating trusted brands — banks, IRS, Amazon, Microsoft, PayPal — to trick you into clicking malicious links or entering credentials.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372070" y="2270820"/>
            <a:ext cx="6056858" cy="578197"/>
          </a:xfrm>
          <a:prstGeom prst="roundRect">
            <a:avLst>
              <a:gd name="adj" fmla="val 12300"/>
            </a:avLst>
          </a:prstGeom>
          <a:solidFill>
            <a:schemeClr val="bg1"/>
          </a:solidFill>
          <a:ln w="9525">
            <a:solidFill>
              <a:schemeClr val="bg1">
                <a:alpha val="5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0"/>
          <p:cNvSpPr/>
          <p:nvPr/>
        </p:nvSpPr>
        <p:spPr>
          <a:xfrm>
            <a:off x="481905" y="2345085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412" y="2421591"/>
            <a:ext cx="132588" cy="13258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67966" y="2362349"/>
            <a:ext cx="1267614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Smishing (SMS Phishing)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2737250" y="2325063"/>
            <a:ext cx="685800" cy="155034"/>
          </a:xfrm>
          <a:prstGeom prst="roundRect">
            <a:avLst>
              <a:gd name="adj" fmla="val 18841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TEXT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867966" y="2515195"/>
            <a:ext cx="5560150" cy="34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spcBef>
                <a:spcPts val="6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Fraudulent text messages designed to alarm or entice — </a:t>
            </a:r>
            <a:r>
              <a:rPr lang="en-US" sz="12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"Your package is held — click here"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— linking to fake sites that harvest your data.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372070" y="2898428"/>
            <a:ext cx="6056858" cy="578197"/>
          </a:xfrm>
          <a:prstGeom prst="roundRect">
            <a:avLst>
              <a:gd name="adj" fmla="val 12300"/>
            </a:avLst>
          </a:prstGeom>
          <a:solidFill>
            <a:schemeClr val="bg1"/>
          </a:solidFill>
          <a:ln w="9525">
            <a:solidFill>
              <a:schemeClr val="bg1">
                <a:alpha val="5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5"/>
          <p:cNvSpPr/>
          <p:nvPr/>
        </p:nvSpPr>
        <p:spPr>
          <a:xfrm>
            <a:off x="481905" y="2972693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412" y="3049200"/>
            <a:ext cx="132588" cy="13258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67966" y="2989957"/>
            <a:ext cx="118968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Vishing (Voice Phishing)</a:t>
            </a:r>
            <a:endParaRPr lang="en-US" sz="1400" dirty="0"/>
          </a:p>
        </p:txBody>
      </p:sp>
      <p:sp>
        <p:nvSpPr>
          <p:cNvPr id="34" name="Text 27"/>
          <p:cNvSpPr/>
          <p:nvPr/>
        </p:nvSpPr>
        <p:spPr>
          <a:xfrm>
            <a:off x="2697119" y="2949773"/>
            <a:ext cx="822960" cy="155034"/>
          </a:xfrm>
          <a:prstGeom prst="roundRect">
            <a:avLst>
              <a:gd name="adj" fmla="val 18841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PHONE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867966" y="3142804"/>
            <a:ext cx="5560150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spcBef>
                <a:spcPts val="6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Robocalls and live callers posing as tech support, Social Security Administration, or the IRS — using fear and urgency to extract sensitive information.</a:t>
            </a:r>
            <a:endParaRPr lang="en-US" sz="1200" dirty="0"/>
          </a:p>
        </p:txBody>
      </p:sp>
      <p:sp>
        <p:nvSpPr>
          <p:cNvPr id="36" name="Text 29"/>
          <p:cNvSpPr/>
          <p:nvPr/>
        </p:nvSpPr>
        <p:spPr>
          <a:xfrm>
            <a:off x="372070" y="3526036"/>
            <a:ext cx="6056858" cy="578197"/>
          </a:xfrm>
          <a:prstGeom prst="roundRect">
            <a:avLst>
              <a:gd name="adj" fmla="val 12300"/>
            </a:avLst>
          </a:prstGeom>
          <a:solidFill>
            <a:schemeClr val="bg1"/>
          </a:solidFill>
          <a:ln w="9525">
            <a:solidFill>
              <a:schemeClr val="bg1">
                <a:alpha val="5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0"/>
          <p:cNvSpPr/>
          <p:nvPr/>
        </p:nvSpPr>
        <p:spPr>
          <a:xfrm>
            <a:off x="481905" y="3600301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412" y="3676808"/>
            <a:ext cx="132588" cy="132588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867966" y="3617565"/>
            <a:ext cx="853261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Spear Phishing</a:t>
            </a:r>
            <a:endParaRPr lang="en-US" sz="1400" dirty="0"/>
          </a:p>
        </p:txBody>
      </p:sp>
      <p:sp>
        <p:nvSpPr>
          <p:cNvPr id="40" name="Text 32"/>
          <p:cNvSpPr/>
          <p:nvPr/>
        </p:nvSpPr>
        <p:spPr>
          <a:xfrm>
            <a:off x="2026586" y="3580279"/>
            <a:ext cx="685800" cy="155034"/>
          </a:xfrm>
          <a:prstGeom prst="roundRect">
            <a:avLst>
              <a:gd name="adj" fmla="val 18841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867966" y="3770411"/>
            <a:ext cx="556015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spcBef>
                <a:spcPts val="6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Highly personalized attacks using your real name, employer, and role to appear legitimate. Far more convincing than generic phishing — and far more dangerous.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372070" y="4153644"/>
            <a:ext cx="6056858" cy="578197"/>
          </a:xfrm>
          <a:prstGeom prst="roundRect">
            <a:avLst>
              <a:gd name="adj" fmla="val 12300"/>
            </a:avLst>
          </a:prstGeom>
          <a:solidFill>
            <a:schemeClr val="bg1"/>
          </a:solidFill>
          <a:ln w="9525">
            <a:solidFill>
              <a:schemeClr val="bg1">
                <a:alpha val="5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5"/>
          <p:cNvSpPr/>
          <p:nvPr/>
        </p:nvSpPr>
        <p:spPr>
          <a:xfrm>
            <a:off x="481905" y="4227909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412" y="4304416"/>
            <a:ext cx="132588" cy="132588"/>
          </a:xfrm>
          <a:prstGeom prst="rect">
            <a:avLst/>
          </a:prstGeom>
        </p:spPr>
      </p:pic>
      <p:sp>
        <p:nvSpPr>
          <p:cNvPr id="45" name="Text 36"/>
          <p:cNvSpPr/>
          <p:nvPr/>
        </p:nvSpPr>
        <p:spPr>
          <a:xfrm>
            <a:off x="867966" y="4245173"/>
            <a:ext cx="455771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Whaling</a:t>
            </a:r>
            <a:endParaRPr lang="en-US" sz="1400" dirty="0"/>
          </a:p>
        </p:txBody>
      </p:sp>
      <p:sp>
        <p:nvSpPr>
          <p:cNvPr id="46" name="Text 37"/>
          <p:cNvSpPr/>
          <p:nvPr/>
        </p:nvSpPr>
        <p:spPr>
          <a:xfrm>
            <a:off x="1548230" y="4207887"/>
            <a:ext cx="1234440" cy="155034"/>
          </a:xfrm>
          <a:prstGeom prst="roundRect">
            <a:avLst>
              <a:gd name="adj" fmla="val 18841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TARGET</a:t>
            </a:r>
            <a:endParaRPr lang="en-US" sz="1200" dirty="0"/>
          </a:p>
        </p:txBody>
      </p:sp>
      <p:sp>
        <p:nvSpPr>
          <p:cNvPr id="47" name="Text 38"/>
          <p:cNvSpPr/>
          <p:nvPr/>
        </p:nvSpPr>
        <p:spPr>
          <a:xfrm>
            <a:off x="867966" y="4398020"/>
            <a:ext cx="5560150" cy="272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2"/>
              </a:lnSpc>
              <a:spcBef>
                <a:spcPts val="60"/>
              </a:spcBef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Spear phishing aimed at executives and high-value targets — CEOs, CFOs, board members. One successful attack can compromise an entire organization.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6557070" y="1762423"/>
            <a:ext cx="2214860" cy="1615678"/>
          </a:xfrm>
          <a:prstGeom prst="roundRect">
            <a:avLst>
              <a:gd name="adj" fmla="val 5345"/>
            </a:avLst>
          </a:prstGeom>
          <a:solidFill>
            <a:schemeClr val="bg1"/>
          </a:solidFill>
          <a:ln w="9525">
            <a:solidFill>
              <a:srgbClr val="00B4D8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0"/>
          <p:cNvSpPr/>
          <p:nvPr/>
        </p:nvSpPr>
        <p:spPr>
          <a:xfrm>
            <a:off x="6582534" y="1900089"/>
            <a:ext cx="216393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40"/>
              </a:lnSpc>
              <a:buNone/>
            </a:pPr>
            <a:r>
              <a:rPr lang="en-US" sz="1000" b="1" kern="0" spc="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SENT DAILY</a:t>
            </a:r>
            <a:endParaRPr lang="en-US" sz="1000" dirty="0"/>
          </a:p>
        </p:txBody>
      </p:sp>
      <p:sp>
        <p:nvSpPr>
          <p:cNvPr id="50" name="Text 41"/>
          <p:cNvSpPr/>
          <p:nvPr/>
        </p:nvSpPr>
        <p:spPr>
          <a:xfrm>
            <a:off x="6612042" y="2049959"/>
            <a:ext cx="2104915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60"/>
              </a:lnSpc>
              <a:buNone/>
            </a:pPr>
            <a:r>
              <a:rPr lang="en-US" sz="236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3.4B</a:t>
            </a:r>
            <a:endParaRPr lang="en-US" sz="2360" dirty="0"/>
          </a:p>
        </p:txBody>
      </p:sp>
      <p:sp>
        <p:nvSpPr>
          <p:cNvPr id="51" name="Text 42"/>
          <p:cNvSpPr/>
          <p:nvPr/>
        </p:nvSpPr>
        <p:spPr>
          <a:xfrm>
            <a:off x="6661222" y="2378869"/>
            <a:ext cx="2006554" cy="2537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52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are sent</a:t>
            </a:r>
            <a:br>
              <a:rPr sz="1000" dirty="0"/>
            </a:b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every single day worldwide</a:t>
            </a:r>
            <a:endParaRPr lang="en-US" sz="1000" dirty="0"/>
          </a:p>
        </p:txBody>
      </p:sp>
      <p:sp>
        <p:nvSpPr>
          <p:cNvPr id="52" name="Text 43"/>
          <p:cNvSpPr/>
          <p:nvPr/>
        </p:nvSpPr>
        <p:spPr>
          <a:xfrm>
            <a:off x="6680895" y="2691557"/>
            <a:ext cx="1967210" cy="713630"/>
          </a:xfrm>
          <a:prstGeom prst="rect">
            <a:avLst/>
          </a:prstGeom>
          <a:noFill/>
          <a:ln/>
        </p:spPr>
        <p:txBody>
          <a:bodyPr wrap="square" lIns="0" tIns="71120" rIns="0" bIns="0" rtlCol="0" anchor="t"/>
          <a:lstStyle/>
          <a:p>
            <a:pPr marL="0" indent="0" algn="ctr">
              <a:buNone/>
            </a:pPr>
            <a:r>
              <a:rPr lang="en-US" sz="1000" b="1" kern="0" spc="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MALWARE VIA EMAIL</a:t>
            </a:r>
          </a:p>
          <a:p>
            <a:pPr marL="0" indent="0" algn="ctr">
              <a:buNone/>
            </a:pPr>
            <a:endParaRPr lang="en-US" sz="200" b="1" kern="0" spc="8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8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560" dirty="0"/>
          </a:p>
          <a:p>
            <a:pPr marL="0" indent="0" algn="ctr">
              <a:buNone/>
            </a:pPr>
            <a:endParaRPr lang="en-US" sz="200" dirty="0"/>
          </a:p>
          <a:p>
            <a:pPr marL="0" indent="0" algn="ctr"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 malware delivered via email</a:t>
            </a:r>
            <a:endParaRPr lang="en-US" sz="1000" dirty="0"/>
          </a:p>
        </p:txBody>
      </p:sp>
      <p:sp>
        <p:nvSpPr>
          <p:cNvPr id="53" name="Text 44"/>
          <p:cNvSpPr/>
          <p:nvPr/>
        </p:nvSpPr>
        <p:spPr>
          <a:xfrm>
            <a:off x="6680895" y="2691557"/>
            <a:ext cx="1967210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5"/>
          <p:cNvSpPr/>
          <p:nvPr/>
        </p:nvSpPr>
        <p:spPr>
          <a:xfrm>
            <a:off x="6557070" y="3449092"/>
            <a:ext cx="2214860" cy="7590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6"/>
          <p:cNvSpPr/>
          <p:nvPr/>
        </p:nvSpPr>
        <p:spPr>
          <a:xfrm>
            <a:off x="6557070" y="3527673"/>
            <a:ext cx="2214860" cy="1118295"/>
          </a:xfrm>
          <a:prstGeom prst="roundRect">
            <a:avLst>
              <a:gd name="adj" fmla="val 5110"/>
            </a:avLst>
          </a:prstGeom>
          <a:solidFill>
            <a:schemeClr val="bg1">
              <a:alpha val="8000"/>
            </a:schemeClr>
          </a:solidFill>
          <a:ln w="9525">
            <a:solidFill>
              <a:srgbClr val="00B4D8">
                <a:alpha val="1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7"/>
          <p:cNvSpPr/>
          <p:nvPr/>
        </p:nvSpPr>
        <p:spPr>
          <a:xfrm>
            <a:off x="6666905" y="3623518"/>
            <a:ext cx="2194709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b="1" kern="0" spc="7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SOPHISTICATION SCALE</a:t>
            </a:r>
            <a:endParaRPr lang="en-US" sz="560" dirty="0"/>
          </a:p>
        </p:txBody>
      </p:sp>
      <p:sp>
        <p:nvSpPr>
          <p:cNvPr id="57" name="Text 48"/>
          <p:cNvSpPr/>
          <p:nvPr/>
        </p:nvSpPr>
        <p:spPr>
          <a:xfrm>
            <a:off x="6666905" y="3787378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Email Phish</a:t>
            </a:r>
            <a:endParaRPr lang="en-US" sz="620" dirty="0"/>
          </a:p>
        </p:txBody>
      </p:sp>
      <p:sp>
        <p:nvSpPr>
          <p:cNvPr id="58" name="Text 49"/>
          <p:cNvSpPr/>
          <p:nvPr/>
        </p:nvSpPr>
        <p:spPr>
          <a:xfrm>
            <a:off x="7238405" y="3828604"/>
            <a:ext cx="1165920" cy="35421"/>
          </a:xfrm>
          <a:prstGeom prst="roundRect">
            <a:avLst>
              <a:gd name="adj" fmla="val 199709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0"/>
          <p:cNvSpPr/>
          <p:nvPr/>
        </p:nvSpPr>
        <p:spPr>
          <a:xfrm>
            <a:off x="7238405" y="3828604"/>
            <a:ext cx="466279" cy="35421"/>
          </a:xfrm>
          <a:prstGeom prst="roundRect">
            <a:avLst>
              <a:gd name="adj" fmla="val 1997093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1"/>
          <p:cNvSpPr/>
          <p:nvPr/>
        </p:nvSpPr>
        <p:spPr>
          <a:xfrm>
            <a:off x="8441412" y="3793034"/>
            <a:ext cx="2206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560" dirty="0"/>
          </a:p>
        </p:txBody>
      </p:sp>
      <p:sp>
        <p:nvSpPr>
          <p:cNvPr id="61" name="Text 52"/>
          <p:cNvSpPr/>
          <p:nvPr/>
        </p:nvSpPr>
        <p:spPr>
          <a:xfrm>
            <a:off x="6666905" y="3948559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Smishing</a:t>
            </a:r>
            <a:endParaRPr lang="en-US" sz="620" dirty="0"/>
          </a:p>
        </p:txBody>
      </p:sp>
      <p:sp>
        <p:nvSpPr>
          <p:cNvPr id="62" name="Text 53"/>
          <p:cNvSpPr/>
          <p:nvPr/>
        </p:nvSpPr>
        <p:spPr>
          <a:xfrm>
            <a:off x="7238405" y="3989784"/>
            <a:ext cx="1165920" cy="35421"/>
          </a:xfrm>
          <a:prstGeom prst="roundRect">
            <a:avLst>
              <a:gd name="adj" fmla="val 199709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4"/>
          <p:cNvSpPr/>
          <p:nvPr/>
        </p:nvSpPr>
        <p:spPr>
          <a:xfrm>
            <a:off x="7238405" y="3989784"/>
            <a:ext cx="606177" cy="35421"/>
          </a:xfrm>
          <a:prstGeom prst="roundRect">
            <a:avLst>
              <a:gd name="adj" fmla="val 1997093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5"/>
          <p:cNvSpPr/>
          <p:nvPr/>
        </p:nvSpPr>
        <p:spPr>
          <a:xfrm>
            <a:off x="8441412" y="3954214"/>
            <a:ext cx="2206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Med</a:t>
            </a:r>
            <a:endParaRPr lang="en-US" sz="560" dirty="0"/>
          </a:p>
        </p:txBody>
      </p:sp>
      <p:sp>
        <p:nvSpPr>
          <p:cNvPr id="65" name="Text 56"/>
          <p:cNvSpPr/>
          <p:nvPr/>
        </p:nvSpPr>
        <p:spPr>
          <a:xfrm>
            <a:off x="6666905" y="4109740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Vishing</a:t>
            </a:r>
            <a:endParaRPr lang="en-US" sz="620" dirty="0"/>
          </a:p>
        </p:txBody>
      </p:sp>
      <p:sp>
        <p:nvSpPr>
          <p:cNvPr id="66" name="Text 57"/>
          <p:cNvSpPr/>
          <p:nvPr/>
        </p:nvSpPr>
        <p:spPr>
          <a:xfrm>
            <a:off x="7238405" y="4150965"/>
            <a:ext cx="1165920" cy="35421"/>
          </a:xfrm>
          <a:prstGeom prst="roundRect">
            <a:avLst>
              <a:gd name="adj" fmla="val 199709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58"/>
          <p:cNvSpPr/>
          <p:nvPr/>
        </p:nvSpPr>
        <p:spPr>
          <a:xfrm>
            <a:off x="7238405" y="4150965"/>
            <a:ext cx="722858" cy="35421"/>
          </a:xfrm>
          <a:prstGeom prst="roundRect">
            <a:avLst>
              <a:gd name="adj" fmla="val 1997093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59"/>
          <p:cNvSpPr/>
          <p:nvPr/>
        </p:nvSpPr>
        <p:spPr>
          <a:xfrm>
            <a:off x="8441412" y="4115395"/>
            <a:ext cx="2206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Med</a:t>
            </a:r>
            <a:endParaRPr lang="en-US" sz="560" dirty="0"/>
          </a:p>
        </p:txBody>
      </p:sp>
      <p:sp>
        <p:nvSpPr>
          <p:cNvPr id="69" name="Text 60"/>
          <p:cNvSpPr/>
          <p:nvPr/>
        </p:nvSpPr>
        <p:spPr>
          <a:xfrm>
            <a:off x="6666905" y="4270921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Spear Phish</a:t>
            </a:r>
            <a:endParaRPr lang="en-US" sz="620" dirty="0"/>
          </a:p>
        </p:txBody>
      </p:sp>
      <p:sp>
        <p:nvSpPr>
          <p:cNvPr id="70" name="Text 61"/>
          <p:cNvSpPr/>
          <p:nvPr/>
        </p:nvSpPr>
        <p:spPr>
          <a:xfrm>
            <a:off x="7238405" y="4312146"/>
            <a:ext cx="1165920" cy="35421"/>
          </a:xfrm>
          <a:prstGeom prst="roundRect">
            <a:avLst>
              <a:gd name="adj" fmla="val 199709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2"/>
          <p:cNvSpPr/>
          <p:nvPr/>
        </p:nvSpPr>
        <p:spPr>
          <a:xfrm>
            <a:off x="7238405" y="4312146"/>
            <a:ext cx="955923" cy="35421"/>
          </a:xfrm>
          <a:prstGeom prst="roundRect">
            <a:avLst>
              <a:gd name="adj" fmla="val 1997093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8441412" y="4276576"/>
            <a:ext cx="2206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560" dirty="0"/>
          </a:p>
        </p:txBody>
      </p:sp>
      <p:sp>
        <p:nvSpPr>
          <p:cNvPr id="73" name="Text 64"/>
          <p:cNvSpPr/>
          <p:nvPr/>
        </p:nvSpPr>
        <p:spPr>
          <a:xfrm>
            <a:off x="6666905" y="4432102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Whaling</a:t>
            </a:r>
            <a:endParaRPr lang="en-US" sz="620" dirty="0"/>
          </a:p>
        </p:txBody>
      </p:sp>
      <p:sp>
        <p:nvSpPr>
          <p:cNvPr id="74" name="Text 65"/>
          <p:cNvSpPr/>
          <p:nvPr/>
        </p:nvSpPr>
        <p:spPr>
          <a:xfrm>
            <a:off x="7238405" y="4473327"/>
            <a:ext cx="1165920" cy="35421"/>
          </a:xfrm>
          <a:prstGeom prst="roundRect">
            <a:avLst>
              <a:gd name="adj" fmla="val 1997093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6"/>
          <p:cNvSpPr/>
          <p:nvPr/>
        </p:nvSpPr>
        <p:spPr>
          <a:xfrm>
            <a:off x="7238405" y="4473327"/>
            <a:ext cx="1119188" cy="35421"/>
          </a:xfrm>
          <a:prstGeom prst="roundRect">
            <a:avLst>
              <a:gd name="adj" fmla="val 1997093"/>
            </a:avLst>
          </a:prstGeom>
          <a:gradFill rotWithShape="1">
            <a:gsLst>
              <a:gs pos="0">
                <a:srgbClr val="00B4D8"/>
              </a:gs>
              <a:gs pos="100000">
                <a:srgbClr val="FF6B6B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7"/>
          <p:cNvSpPr/>
          <p:nvPr/>
        </p:nvSpPr>
        <p:spPr>
          <a:xfrm>
            <a:off x="8441412" y="4437757"/>
            <a:ext cx="220682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56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endParaRPr lang="en-US" sz="560" dirty="0"/>
          </a:p>
        </p:txBody>
      </p:sp>
      <p:sp>
        <p:nvSpPr>
          <p:cNvPr id="77" name="Text 68"/>
          <p:cNvSpPr/>
          <p:nvPr/>
        </p:nvSpPr>
        <p:spPr>
          <a:xfrm>
            <a:off x="6335584" y="4823743"/>
            <a:ext cx="2436346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840"/>
              </a:lnSpc>
              <a:buNone/>
            </a:pPr>
            <a:r>
              <a:rPr lang="en-US" sz="1000" kern="0" spc="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Sources: Cybersecurity Ventures · IBM Security · AAG IT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755" y="133165"/>
            <a:ext cx="9144000" cy="2219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ctr" anchorCtr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070" y="174074"/>
            <a:ext cx="150465" cy="1504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847" y="78135"/>
            <a:ext cx="2632986" cy="3009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58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Phishing Attacks — Real vs Fake</a:t>
            </a:r>
            <a:endParaRPr lang="en-US" sz="1580" dirty="0"/>
          </a:p>
        </p:txBody>
      </p:sp>
      <p:sp>
        <p:nvSpPr>
          <p:cNvPr id="5" name="Text 2"/>
          <p:cNvSpPr/>
          <p:nvPr/>
        </p:nvSpPr>
        <p:spPr>
          <a:xfrm>
            <a:off x="3812381" y="142144"/>
            <a:ext cx="13841" cy="200620"/>
          </a:xfrm>
          <a:prstGeom prst="roundRect">
            <a:avLst>
              <a:gd name="adj" fmla="val 100932"/>
            </a:avLst>
          </a:prstGeom>
          <a:solidFill>
            <a:srgbClr val="00B4D8">
              <a:alpha val="6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955703" y="153293"/>
            <a:ext cx="183520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HOW TO TELL THE DIFFERENCE</a:t>
            </a:r>
            <a:endParaRPr lang="en-US" sz="790" dirty="0"/>
          </a:p>
        </p:txBody>
      </p:sp>
      <p:sp>
        <p:nvSpPr>
          <p:cNvPr id="7" name="Text 4"/>
          <p:cNvSpPr/>
          <p:nvPr/>
        </p:nvSpPr>
        <p:spPr>
          <a:xfrm>
            <a:off x="151645" y="585341"/>
            <a:ext cx="4050034" cy="367903"/>
          </a:xfrm>
          <a:custGeom>
            <a:avLst/>
            <a:gdLst/>
            <a:ahLst/>
            <a:cxnLst/>
            <a:rect l="l" t="t" r="r" b="b"/>
            <a:pathLst>
              <a:path w="3984724" h="367903">
                <a:moveTo>
                  <a:pt x="100330" y="0"/>
                </a:moveTo>
                <a:lnTo>
                  <a:pt x="80756" y="1928"/>
                </a:lnTo>
                <a:lnTo>
                  <a:pt x="61935" y="7637"/>
                </a:lnTo>
                <a:lnTo>
                  <a:pt x="44589" y="16909"/>
                </a:lnTo>
                <a:lnTo>
                  <a:pt x="29386" y="29386"/>
                </a:lnTo>
                <a:lnTo>
                  <a:pt x="16909" y="44589"/>
                </a:lnTo>
                <a:lnTo>
                  <a:pt x="7637" y="61935"/>
                </a:lnTo>
                <a:lnTo>
                  <a:pt x="1928" y="80756"/>
                </a:lnTo>
                <a:lnTo>
                  <a:pt x="0" y="100330"/>
                </a:lnTo>
                <a:lnTo>
                  <a:pt x="0" y="367903"/>
                </a:lnTo>
                <a:lnTo>
                  <a:pt x="3984724" y="367903"/>
                </a:lnTo>
                <a:lnTo>
                  <a:pt x="3984724" y="100330"/>
                </a:lnTo>
                <a:lnTo>
                  <a:pt x="3982796" y="80756"/>
                </a:lnTo>
                <a:lnTo>
                  <a:pt x="3977087" y="61935"/>
                </a:lnTo>
                <a:lnTo>
                  <a:pt x="3967816" y="44589"/>
                </a:lnTo>
                <a:lnTo>
                  <a:pt x="3955338" y="29386"/>
                </a:lnTo>
                <a:lnTo>
                  <a:pt x="3940135" y="16909"/>
                </a:lnTo>
                <a:lnTo>
                  <a:pt x="3922789" y="7637"/>
                </a:lnTo>
                <a:lnTo>
                  <a:pt x="3903968" y="1928"/>
                </a:lnTo>
                <a:lnTo>
                  <a:pt x="3884395" y="0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832" y="702924"/>
            <a:ext cx="132588" cy="132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9457" y="677912"/>
            <a:ext cx="1266304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Legitimate Email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3600291" y="682972"/>
            <a:ext cx="392609" cy="189905"/>
          </a:xfrm>
          <a:prstGeom prst="roundRect">
            <a:avLst>
              <a:gd name="adj" fmla="val 75570"/>
            </a:avLst>
          </a:prstGeom>
          <a:solidFill>
            <a:srgbClr val="FFFFFF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endParaRPr lang="en-US" sz="680" dirty="0"/>
          </a:p>
        </p:txBody>
      </p:sp>
      <p:sp>
        <p:nvSpPr>
          <p:cNvPr id="11" name="Text 7"/>
          <p:cNvSpPr/>
          <p:nvPr/>
        </p:nvSpPr>
        <p:spPr>
          <a:xfrm>
            <a:off x="151645" y="953244"/>
            <a:ext cx="3984724" cy="268486"/>
          </a:xfrm>
          <a:prstGeom prst="rect">
            <a:avLst/>
          </a:prstGeom>
          <a:solidFill>
            <a:srgbClr val="F0FDF4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151645" y="1212205"/>
            <a:ext cx="3984724" cy="9525"/>
          </a:xfrm>
          <a:prstGeom prst="rect">
            <a:avLst/>
          </a:prstGeom>
          <a:solidFill>
            <a:srgbClr val="000000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265945" y="1054150"/>
            <a:ext cx="57150" cy="57150"/>
          </a:xfrm>
          <a:prstGeom prst="ellipse">
            <a:avLst/>
          </a:prstGeom>
          <a:solidFill>
            <a:srgbClr val="16A34A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380245" y="1017984"/>
            <a:ext cx="136976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200" dirty="0">
                <a:solidFill>
                  <a:srgbClr val="16653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From: support@amazon.com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2669846" y="1017984"/>
            <a:ext cx="97015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200" dirty="0">
                <a:solidFill>
                  <a:srgbClr val="16653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 Verified Sender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251955" y="1292721"/>
            <a:ext cx="3949724" cy="526703"/>
          </a:xfrm>
          <a:prstGeom prst="roundRect">
            <a:avLst>
              <a:gd name="adj" fmla="val 12297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251955" y="1292721"/>
            <a:ext cx="19050" cy="526703"/>
          </a:xfrm>
          <a:custGeom>
            <a:avLst/>
            <a:gdLst/>
            <a:ahLst/>
            <a:cxnLst/>
            <a:rect l="l" t="t" r="r" b="b"/>
            <a:pathLst>
              <a:path w="19050" h="52670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507811"/>
                </a:lnTo>
                <a:lnTo>
                  <a:pt x="16669" y="505308"/>
                </a:lnTo>
                <a:lnTo>
                  <a:pt x="14288" y="502512"/>
                </a:lnTo>
                <a:lnTo>
                  <a:pt x="11906" y="499357"/>
                </a:lnTo>
                <a:lnTo>
                  <a:pt x="9525" y="495743"/>
                </a:lnTo>
                <a:lnTo>
                  <a:pt x="7144" y="491502"/>
                </a:lnTo>
                <a:lnTo>
                  <a:pt x="4763" y="486310"/>
                </a:lnTo>
                <a:lnTo>
                  <a:pt x="2381" y="479334"/>
                </a:lnTo>
                <a:lnTo>
                  <a:pt x="0" y="46193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3402" y="1331128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94396" y="1349871"/>
            <a:ext cx="2331899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Sender Matches Official Domain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494396" y="1513363"/>
            <a:ext cx="2331899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exactly matches the real company domain.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725853" y="1652369"/>
            <a:ext cx="1040621" cy="136029"/>
          </a:xfrm>
          <a:prstGeom prst="roundRect">
            <a:avLst>
              <a:gd name="adj" fmla="val 21473"/>
            </a:avLst>
          </a:prstGeom>
          <a:solidFill>
            <a:srgbClr val="DCFCE7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6653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support@amazon.com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251955" y="1868835"/>
            <a:ext cx="3949724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251955" y="1868835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402" y="1907241"/>
            <a:ext cx="132588" cy="13258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494396" y="1925985"/>
            <a:ext cx="248627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Greets You by Full Name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494396" y="2089477"/>
            <a:ext cx="2486278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"Hello Michael," — not "Dear Customer" or "Dear User"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251955" y="2295079"/>
            <a:ext cx="3949724" cy="526703"/>
          </a:xfrm>
          <a:prstGeom prst="roundRect">
            <a:avLst>
              <a:gd name="adj" fmla="val 12297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251955" y="2295079"/>
            <a:ext cx="19050" cy="526703"/>
          </a:xfrm>
          <a:custGeom>
            <a:avLst/>
            <a:gdLst/>
            <a:ahLst/>
            <a:cxnLst/>
            <a:rect l="l" t="t" r="r" b="b"/>
            <a:pathLst>
              <a:path w="19050" h="52670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507811"/>
                </a:lnTo>
                <a:lnTo>
                  <a:pt x="16669" y="505308"/>
                </a:lnTo>
                <a:lnTo>
                  <a:pt x="14288" y="502512"/>
                </a:lnTo>
                <a:lnTo>
                  <a:pt x="11906" y="499357"/>
                </a:lnTo>
                <a:lnTo>
                  <a:pt x="9525" y="495743"/>
                </a:lnTo>
                <a:lnTo>
                  <a:pt x="7144" y="491502"/>
                </a:lnTo>
                <a:lnTo>
                  <a:pt x="4763" y="486310"/>
                </a:lnTo>
                <a:lnTo>
                  <a:pt x="2381" y="479334"/>
                </a:lnTo>
                <a:lnTo>
                  <a:pt x="0" y="46193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3402" y="2333485"/>
            <a:ext cx="132588" cy="132588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494396" y="2352229"/>
            <a:ext cx="193964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Go to the Real Website</a:t>
            </a:r>
            <a:endParaRPr lang="en-US" sz="1400" dirty="0"/>
          </a:p>
        </p:txBody>
      </p:sp>
      <p:sp>
        <p:nvSpPr>
          <p:cNvPr id="32" name="Text 25"/>
          <p:cNvSpPr/>
          <p:nvPr/>
        </p:nvSpPr>
        <p:spPr>
          <a:xfrm>
            <a:off x="494396" y="2515721"/>
            <a:ext cx="1939647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Hovering reveals the actual official domain.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915576" y="2654726"/>
            <a:ext cx="1675620" cy="136029"/>
          </a:xfrm>
          <a:prstGeom prst="roundRect">
            <a:avLst>
              <a:gd name="adj" fmla="val 21473"/>
            </a:avLst>
          </a:prstGeom>
          <a:solidFill>
            <a:srgbClr val="DCFCE7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6653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https://www.amazon.com/account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251955" y="2871192"/>
            <a:ext cx="3949724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8"/>
          <p:cNvSpPr/>
          <p:nvPr/>
        </p:nvSpPr>
        <p:spPr>
          <a:xfrm>
            <a:off x="251955" y="2871192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402" y="2909599"/>
            <a:ext cx="132588" cy="132588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494396" y="2928342"/>
            <a:ext cx="2626251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Extreme Urgency or Threats</a:t>
            </a:r>
            <a:endParaRPr lang="en-US" sz="1400" dirty="0"/>
          </a:p>
        </p:txBody>
      </p:sp>
      <p:sp>
        <p:nvSpPr>
          <p:cNvPr id="38" name="Text 30"/>
          <p:cNvSpPr/>
          <p:nvPr/>
        </p:nvSpPr>
        <p:spPr>
          <a:xfrm>
            <a:off x="494396" y="3091835"/>
            <a:ext cx="2626251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tone — no countdown timers or scare tactics.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251955" y="3297436"/>
            <a:ext cx="3949724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2"/>
          <p:cNvSpPr/>
          <p:nvPr/>
        </p:nvSpPr>
        <p:spPr>
          <a:xfrm>
            <a:off x="251955" y="3297436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3402" y="3335843"/>
            <a:ext cx="132588" cy="132588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494396" y="3354586"/>
            <a:ext cx="2363822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Polished, Professional Grammar</a:t>
            </a:r>
            <a:endParaRPr lang="en-US" sz="1400" dirty="0"/>
          </a:p>
        </p:txBody>
      </p:sp>
      <p:sp>
        <p:nvSpPr>
          <p:cNvPr id="43" name="Text 34"/>
          <p:cNvSpPr/>
          <p:nvPr/>
        </p:nvSpPr>
        <p:spPr>
          <a:xfrm>
            <a:off x="494396" y="3518078"/>
            <a:ext cx="2363822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Well-written, no spelling errors or awkward phrasing.</a:t>
            </a:r>
            <a:endParaRPr lang="en-US" sz="1200" dirty="0"/>
          </a:p>
        </p:txBody>
      </p:sp>
      <p:sp>
        <p:nvSpPr>
          <p:cNvPr id="44" name="Text 35"/>
          <p:cNvSpPr/>
          <p:nvPr/>
        </p:nvSpPr>
        <p:spPr>
          <a:xfrm>
            <a:off x="251955" y="3723680"/>
            <a:ext cx="3949724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6"/>
          <p:cNvSpPr/>
          <p:nvPr/>
        </p:nvSpPr>
        <p:spPr>
          <a:xfrm>
            <a:off x="251955" y="3723680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16A34A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402" y="3762086"/>
            <a:ext cx="132588" cy="132588"/>
          </a:xfrm>
          <a:prstGeom prst="rect">
            <a:avLst/>
          </a:prstGeom>
        </p:spPr>
      </p:pic>
      <p:sp>
        <p:nvSpPr>
          <p:cNvPr id="47" name="Text 37"/>
          <p:cNvSpPr/>
          <p:nvPr/>
        </p:nvSpPr>
        <p:spPr>
          <a:xfrm>
            <a:off x="494396" y="3780830"/>
            <a:ext cx="2839403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Footer Present</a:t>
            </a:r>
            <a:endParaRPr lang="en-US" sz="1400" dirty="0"/>
          </a:p>
        </p:txBody>
      </p:sp>
      <p:sp>
        <p:nvSpPr>
          <p:cNvPr id="48" name="Text 38"/>
          <p:cNvSpPr/>
          <p:nvPr/>
        </p:nvSpPr>
        <p:spPr>
          <a:xfrm>
            <a:off x="494396" y="3944322"/>
            <a:ext cx="2839403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unsubscribe link, physical address, and privacy policy.</a:t>
            </a:r>
            <a:endParaRPr lang="en-US" sz="1200" dirty="0"/>
          </a:p>
        </p:txBody>
      </p:sp>
      <p:sp>
        <p:nvSpPr>
          <p:cNvPr id="49" name="Text 39"/>
          <p:cNvSpPr/>
          <p:nvPr/>
        </p:nvSpPr>
        <p:spPr>
          <a:xfrm>
            <a:off x="4434385" y="585341"/>
            <a:ext cx="13841" cy="18743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BD5E1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0"/>
          <p:cNvSpPr/>
          <p:nvPr/>
        </p:nvSpPr>
        <p:spPr>
          <a:xfrm>
            <a:off x="4312495" y="2482062"/>
            <a:ext cx="257770" cy="283547"/>
          </a:xfrm>
          <a:prstGeom prst="ellipse">
            <a:avLst/>
          </a:prstGeom>
          <a:solidFill>
            <a:srgbClr val="0D1B2A"/>
          </a:solidFill>
          <a:ln/>
          <a:effectLst>
            <a:outerShdw blurRad="57150" dist="13970" dir="5400000" algn="bl" rotWithShape="0">
              <a:srgbClr val="000000">
                <a:alpha val="1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kern="0" spc="29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730" dirty="0">
              <a:solidFill>
                <a:schemeClr val="bg1"/>
              </a:solidFill>
            </a:endParaRPr>
          </a:p>
        </p:txBody>
      </p:sp>
      <p:sp>
        <p:nvSpPr>
          <p:cNvPr id="51" name="Text 41"/>
          <p:cNvSpPr/>
          <p:nvPr/>
        </p:nvSpPr>
        <p:spPr>
          <a:xfrm>
            <a:off x="4433392" y="2803773"/>
            <a:ext cx="13841" cy="18744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BD5E1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2"/>
          <p:cNvSpPr/>
          <p:nvPr/>
        </p:nvSpPr>
        <p:spPr>
          <a:xfrm>
            <a:off x="4589645" y="585341"/>
            <a:ext cx="4293649" cy="367903"/>
          </a:xfrm>
          <a:custGeom>
            <a:avLst/>
            <a:gdLst/>
            <a:ahLst/>
            <a:cxnLst/>
            <a:rect l="l" t="t" r="r" b="b"/>
            <a:pathLst>
              <a:path w="3984724" h="367903">
                <a:moveTo>
                  <a:pt x="100330" y="0"/>
                </a:moveTo>
                <a:lnTo>
                  <a:pt x="80756" y="1928"/>
                </a:lnTo>
                <a:lnTo>
                  <a:pt x="61935" y="7637"/>
                </a:lnTo>
                <a:lnTo>
                  <a:pt x="44589" y="16909"/>
                </a:lnTo>
                <a:lnTo>
                  <a:pt x="29386" y="29386"/>
                </a:lnTo>
                <a:lnTo>
                  <a:pt x="16909" y="44589"/>
                </a:lnTo>
                <a:lnTo>
                  <a:pt x="7637" y="61935"/>
                </a:lnTo>
                <a:lnTo>
                  <a:pt x="1928" y="80756"/>
                </a:lnTo>
                <a:lnTo>
                  <a:pt x="0" y="100330"/>
                </a:lnTo>
                <a:lnTo>
                  <a:pt x="0" y="367903"/>
                </a:lnTo>
                <a:lnTo>
                  <a:pt x="3984724" y="367903"/>
                </a:lnTo>
                <a:lnTo>
                  <a:pt x="3984724" y="100330"/>
                </a:lnTo>
                <a:lnTo>
                  <a:pt x="3982796" y="80756"/>
                </a:lnTo>
                <a:lnTo>
                  <a:pt x="3977087" y="61935"/>
                </a:lnTo>
                <a:lnTo>
                  <a:pt x="3967816" y="44589"/>
                </a:lnTo>
                <a:lnTo>
                  <a:pt x="3955338" y="29386"/>
                </a:lnTo>
                <a:lnTo>
                  <a:pt x="3940135" y="16909"/>
                </a:lnTo>
                <a:lnTo>
                  <a:pt x="3922789" y="7637"/>
                </a:lnTo>
                <a:lnTo>
                  <a:pt x="3903968" y="1928"/>
                </a:lnTo>
                <a:lnTo>
                  <a:pt x="3884395" y="0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5833" y="702924"/>
            <a:ext cx="132588" cy="132588"/>
          </a:xfrm>
          <a:prstGeom prst="rect">
            <a:avLst/>
          </a:prstGeom>
        </p:spPr>
      </p:pic>
      <p:sp>
        <p:nvSpPr>
          <p:cNvPr id="54" name="Text 43"/>
          <p:cNvSpPr/>
          <p:nvPr/>
        </p:nvSpPr>
        <p:spPr>
          <a:xfrm>
            <a:off x="4937458" y="677912"/>
            <a:ext cx="1156618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Phishing Email</a:t>
            </a:r>
            <a:endParaRPr lang="en-US" sz="1400" dirty="0"/>
          </a:p>
        </p:txBody>
      </p:sp>
      <p:sp>
        <p:nvSpPr>
          <p:cNvPr id="55" name="Text 44"/>
          <p:cNvSpPr/>
          <p:nvPr/>
        </p:nvSpPr>
        <p:spPr>
          <a:xfrm>
            <a:off x="7884403" y="682972"/>
            <a:ext cx="546497" cy="189905"/>
          </a:xfrm>
          <a:prstGeom prst="roundRect">
            <a:avLst>
              <a:gd name="adj" fmla="val 75570"/>
            </a:avLst>
          </a:prstGeom>
          <a:solidFill>
            <a:srgbClr val="FFFFFF">
              <a:alpha val="22000"/>
            </a:srgbClr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</a:t>
            </a:r>
            <a:endParaRPr lang="en-US" sz="680" dirty="0"/>
          </a:p>
        </p:txBody>
      </p:sp>
      <p:sp>
        <p:nvSpPr>
          <p:cNvPr id="56" name="Text 45"/>
          <p:cNvSpPr/>
          <p:nvPr/>
        </p:nvSpPr>
        <p:spPr>
          <a:xfrm>
            <a:off x="4589646" y="953244"/>
            <a:ext cx="3984724" cy="268486"/>
          </a:xfrm>
          <a:prstGeom prst="rect">
            <a:avLst/>
          </a:prstGeom>
          <a:solidFill>
            <a:srgbClr val="FFF5F5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46"/>
          <p:cNvSpPr/>
          <p:nvPr/>
        </p:nvSpPr>
        <p:spPr>
          <a:xfrm>
            <a:off x="4589646" y="1212205"/>
            <a:ext cx="3984724" cy="9525"/>
          </a:xfrm>
          <a:prstGeom prst="rect">
            <a:avLst/>
          </a:prstGeom>
          <a:solidFill>
            <a:srgbClr val="000000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7"/>
          <p:cNvSpPr/>
          <p:nvPr/>
        </p:nvSpPr>
        <p:spPr>
          <a:xfrm>
            <a:off x="4703946" y="1054150"/>
            <a:ext cx="57150" cy="57150"/>
          </a:xfrm>
          <a:prstGeom prst="ellipse">
            <a:avLst/>
          </a:prstGeom>
          <a:solidFill>
            <a:srgbClr val="DC2626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48"/>
          <p:cNvSpPr/>
          <p:nvPr/>
        </p:nvSpPr>
        <p:spPr>
          <a:xfrm>
            <a:off x="4818246" y="1017984"/>
            <a:ext cx="165511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200" dirty="0">
                <a:solidFill>
                  <a:srgbClr val="991B1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From: support@amaz0n-help.com</a:t>
            </a:r>
            <a:endParaRPr lang="en-US" sz="1200" dirty="0"/>
          </a:p>
        </p:txBody>
      </p:sp>
      <p:sp>
        <p:nvSpPr>
          <p:cNvPr id="60" name="Text 49"/>
          <p:cNvSpPr/>
          <p:nvPr/>
        </p:nvSpPr>
        <p:spPr>
          <a:xfrm>
            <a:off x="7523862" y="1017984"/>
            <a:ext cx="68496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200" dirty="0">
                <a:solidFill>
                  <a:srgbClr val="991B1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⚠ Unverified</a:t>
            </a:r>
            <a:endParaRPr lang="en-US" sz="1200" dirty="0"/>
          </a:p>
        </p:txBody>
      </p:sp>
      <p:sp>
        <p:nvSpPr>
          <p:cNvPr id="62" name="Text 51"/>
          <p:cNvSpPr/>
          <p:nvPr/>
        </p:nvSpPr>
        <p:spPr>
          <a:xfrm>
            <a:off x="4689957" y="1292721"/>
            <a:ext cx="4193338" cy="526703"/>
          </a:xfrm>
          <a:prstGeom prst="roundRect">
            <a:avLst>
              <a:gd name="adj" fmla="val 12297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2"/>
          <p:cNvSpPr/>
          <p:nvPr/>
        </p:nvSpPr>
        <p:spPr>
          <a:xfrm>
            <a:off x="4689957" y="1292721"/>
            <a:ext cx="19050" cy="526703"/>
          </a:xfrm>
          <a:custGeom>
            <a:avLst/>
            <a:gdLst/>
            <a:ahLst/>
            <a:cxnLst/>
            <a:rect l="l" t="t" r="r" b="b"/>
            <a:pathLst>
              <a:path w="19050" h="52670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507811"/>
                </a:lnTo>
                <a:lnTo>
                  <a:pt x="16669" y="505308"/>
                </a:lnTo>
                <a:lnTo>
                  <a:pt x="14288" y="502512"/>
                </a:lnTo>
                <a:lnTo>
                  <a:pt x="11906" y="499357"/>
                </a:lnTo>
                <a:lnTo>
                  <a:pt x="9525" y="495743"/>
                </a:lnTo>
                <a:lnTo>
                  <a:pt x="7144" y="491502"/>
                </a:lnTo>
                <a:lnTo>
                  <a:pt x="4763" y="486310"/>
                </a:lnTo>
                <a:lnTo>
                  <a:pt x="2381" y="479334"/>
                </a:lnTo>
                <a:lnTo>
                  <a:pt x="0" y="46193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4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1403" y="1331128"/>
            <a:ext cx="132588" cy="132588"/>
          </a:xfrm>
          <a:prstGeom prst="rect">
            <a:avLst/>
          </a:prstGeom>
        </p:spPr>
      </p:pic>
      <p:sp>
        <p:nvSpPr>
          <p:cNvPr id="65" name="Text 53"/>
          <p:cNvSpPr/>
          <p:nvPr/>
        </p:nvSpPr>
        <p:spPr>
          <a:xfrm>
            <a:off x="4932398" y="1349871"/>
            <a:ext cx="236054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Lookalike Domain — Spot the Trick</a:t>
            </a:r>
            <a:endParaRPr lang="en-US" sz="1400" dirty="0"/>
          </a:p>
        </p:txBody>
      </p:sp>
      <p:sp>
        <p:nvSpPr>
          <p:cNvPr id="66" name="Text 54"/>
          <p:cNvSpPr/>
          <p:nvPr/>
        </p:nvSpPr>
        <p:spPr>
          <a:xfrm>
            <a:off x="4932398" y="1513363"/>
            <a:ext cx="2360548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character swaps designed to fool at a glance.</a:t>
            </a:r>
            <a:endParaRPr lang="en-US" sz="1200" dirty="0"/>
          </a:p>
        </p:txBody>
      </p:sp>
      <p:sp>
        <p:nvSpPr>
          <p:cNvPr id="67" name="Text 55"/>
          <p:cNvSpPr/>
          <p:nvPr/>
        </p:nvSpPr>
        <p:spPr>
          <a:xfrm>
            <a:off x="5239638" y="1652369"/>
            <a:ext cx="1305217" cy="136029"/>
          </a:xfrm>
          <a:prstGeom prst="roundRect">
            <a:avLst>
              <a:gd name="adj" fmla="val 21473"/>
            </a:avLst>
          </a:prstGeom>
          <a:solidFill>
            <a:srgbClr val="FEE2E2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91B1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support@amaz0n-help.com</a:t>
            </a:r>
            <a:endParaRPr lang="en-US" sz="1200" dirty="0"/>
          </a:p>
        </p:txBody>
      </p:sp>
      <p:sp>
        <p:nvSpPr>
          <p:cNvPr id="68" name="Text 56"/>
          <p:cNvSpPr/>
          <p:nvPr/>
        </p:nvSpPr>
        <p:spPr>
          <a:xfrm>
            <a:off x="4689957" y="1868835"/>
            <a:ext cx="4193338" cy="376833"/>
          </a:xfrm>
          <a:prstGeom prst="roundRect">
            <a:avLst>
              <a:gd name="adj" fmla="val 17188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57"/>
          <p:cNvSpPr/>
          <p:nvPr/>
        </p:nvSpPr>
        <p:spPr>
          <a:xfrm>
            <a:off x="4689957" y="1868835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0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61403" y="1907241"/>
            <a:ext cx="132588" cy="132588"/>
          </a:xfrm>
          <a:prstGeom prst="rect">
            <a:avLst/>
          </a:prstGeom>
        </p:spPr>
      </p:pic>
      <p:sp>
        <p:nvSpPr>
          <p:cNvPr id="71" name="Text 58"/>
          <p:cNvSpPr/>
          <p:nvPr/>
        </p:nvSpPr>
        <p:spPr>
          <a:xfrm>
            <a:off x="4932398" y="1925985"/>
            <a:ext cx="225953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Greeting — No Name Used</a:t>
            </a:r>
            <a:endParaRPr lang="en-US" sz="1400" dirty="0"/>
          </a:p>
        </p:txBody>
      </p:sp>
      <p:sp>
        <p:nvSpPr>
          <p:cNvPr id="72" name="Text 59"/>
          <p:cNvSpPr/>
          <p:nvPr/>
        </p:nvSpPr>
        <p:spPr>
          <a:xfrm>
            <a:off x="4932398" y="2089477"/>
            <a:ext cx="2259538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"Dear Customer," — they don't know who you are.</a:t>
            </a:r>
            <a:endParaRPr lang="en-US" sz="1200" dirty="0"/>
          </a:p>
        </p:txBody>
      </p:sp>
      <p:sp>
        <p:nvSpPr>
          <p:cNvPr id="73" name="Text 60"/>
          <p:cNvSpPr/>
          <p:nvPr/>
        </p:nvSpPr>
        <p:spPr>
          <a:xfrm>
            <a:off x="4689957" y="2295079"/>
            <a:ext cx="4193338" cy="526703"/>
          </a:xfrm>
          <a:prstGeom prst="roundRect">
            <a:avLst>
              <a:gd name="adj" fmla="val 12297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61"/>
          <p:cNvSpPr/>
          <p:nvPr/>
        </p:nvSpPr>
        <p:spPr>
          <a:xfrm>
            <a:off x="4689957" y="2295079"/>
            <a:ext cx="19050" cy="526703"/>
          </a:xfrm>
          <a:custGeom>
            <a:avLst/>
            <a:gdLst/>
            <a:ahLst/>
            <a:cxnLst/>
            <a:rect l="l" t="t" r="r" b="b"/>
            <a:pathLst>
              <a:path w="19050" h="52670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507811"/>
                </a:lnTo>
                <a:lnTo>
                  <a:pt x="16669" y="505308"/>
                </a:lnTo>
                <a:lnTo>
                  <a:pt x="14288" y="502512"/>
                </a:lnTo>
                <a:lnTo>
                  <a:pt x="11906" y="499357"/>
                </a:lnTo>
                <a:lnTo>
                  <a:pt x="9525" y="495743"/>
                </a:lnTo>
                <a:lnTo>
                  <a:pt x="7144" y="491502"/>
                </a:lnTo>
                <a:lnTo>
                  <a:pt x="4763" y="486310"/>
                </a:lnTo>
                <a:lnTo>
                  <a:pt x="2381" y="479334"/>
                </a:lnTo>
                <a:lnTo>
                  <a:pt x="0" y="46193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5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61403" y="2333485"/>
            <a:ext cx="132588" cy="132588"/>
          </a:xfrm>
          <a:prstGeom prst="rect">
            <a:avLst/>
          </a:prstGeom>
        </p:spPr>
      </p:pic>
      <p:sp>
        <p:nvSpPr>
          <p:cNvPr id="76" name="Text 62"/>
          <p:cNvSpPr/>
          <p:nvPr/>
        </p:nvSpPr>
        <p:spPr>
          <a:xfrm>
            <a:off x="4932398" y="2352229"/>
            <a:ext cx="227541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 Reveals a Suspicious URL</a:t>
            </a:r>
            <a:endParaRPr lang="en-US" sz="1400" dirty="0"/>
          </a:p>
        </p:txBody>
      </p:sp>
      <p:sp>
        <p:nvSpPr>
          <p:cNvPr id="77" name="Text 63"/>
          <p:cNvSpPr/>
          <p:nvPr/>
        </p:nvSpPr>
        <p:spPr>
          <a:xfrm>
            <a:off x="4932398" y="2515721"/>
            <a:ext cx="2275418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text looks real but destination is a fake server.</a:t>
            </a:r>
            <a:endParaRPr lang="en-US" sz="1200" dirty="0"/>
          </a:p>
        </p:txBody>
      </p:sp>
      <p:sp>
        <p:nvSpPr>
          <p:cNvPr id="78" name="Text 64"/>
          <p:cNvSpPr/>
          <p:nvPr/>
        </p:nvSpPr>
        <p:spPr>
          <a:xfrm>
            <a:off x="5416815" y="2654726"/>
            <a:ext cx="1887236" cy="136029"/>
          </a:xfrm>
          <a:prstGeom prst="roundRect">
            <a:avLst>
              <a:gd name="adj" fmla="val 21473"/>
            </a:avLst>
          </a:prstGeom>
          <a:solidFill>
            <a:srgbClr val="FEE2E2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91B1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http://amaz0n-help.ru/login/verify</a:t>
            </a:r>
            <a:endParaRPr lang="en-US" sz="1200" dirty="0"/>
          </a:p>
        </p:txBody>
      </p:sp>
      <p:sp>
        <p:nvSpPr>
          <p:cNvPr id="79" name="Text 65"/>
          <p:cNvSpPr/>
          <p:nvPr/>
        </p:nvSpPr>
        <p:spPr>
          <a:xfrm>
            <a:off x="4689957" y="2871192"/>
            <a:ext cx="4193338" cy="376833"/>
          </a:xfrm>
          <a:prstGeom prst="roundRect">
            <a:avLst>
              <a:gd name="adj" fmla="val 17188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0" name="Text 66"/>
          <p:cNvSpPr/>
          <p:nvPr/>
        </p:nvSpPr>
        <p:spPr>
          <a:xfrm>
            <a:off x="4689957" y="2871192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1" name="Imag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61403" y="2909599"/>
            <a:ext cx="132588" cy="132588"/>
          </a:xfrm>
          <a:prstGeom prst="rect">
            <a:avLst/>
          </a:prstGeom>
        </p:spPr>
      </p:pic>
      <p:sp>
        <p:nvSpPr>
          <p:cNvPr id="82" name="Text 67"/>
          <p:cNvSpPr/>
          <p:nvPr/>
        </p:nvSpPr>
        <p:spPr>
          <a:xfrm>
            <a:off x="4932398" y="2928342"/>
            <a:ext cx="287574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Urgency &amp; Threats</a:t>
            </a:r>
            <a:endParaRPr lang="en-US" sz="1400" dirty="0"/>
          </a:p>
        </p:txBody>
      </p:sp>
      <p:sp>
        <p:nvSpPr>
          <p:cNvPr id="83" name="Text 68"/>
          <p:cNvSpPr/>
          <p:nvPr/>
        </p:nvSpPr>
        <p:spPr>
          <a:xfrm>
            <a:off x="4932398" y="3104897"/>
            <a:ext cx="2875746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account closes in 24 hours! Act NOW!" — Pressure tactic.</a:t>
            </a:r>
            <a:endParaRPr lang="en-US" sz="1200" dirty="0"/>
          </a:p>
        </p:txBody>
      </p:sp>
      <p:sp>
        <p:nvSpPr>
          <p:cNvPr id="84" name="Text 69"/>
          <p:cNvSpPr/>
          <p:nvPr/>
        </p:nvSpPr>
        <p:spPr>
          <a:xfrm>
            <a:off x="4689957" y="3297436"/>
            <a:ext cx="4193338" cy="376833"/>
          </a:xfrm>
          <a:prstGeom prst="roundRect">
            <a:avLst>
              <a:gd name="adj" fmla="val 17188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70"/>
          <p:cNvSpPr/>
          <p:nvPr/>
        </p:nvSpPr>
        <p:spPr>
          <a:xfrm>
            <a:off x="4689957" y="3297436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6" name="Imag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61403" y="3335843"/>
            <a:ext cx="132588" cy="132588"/>
          </a:xfrm>
          <a:prstGeom prst="rect">
            <a:avLst/>
          </a:prstGeom>
        </p:spPr>
      </p:pic>
      <p:sp>
        <p:nvSpPr>
          <p:cNvPr id="87" name="Text 71"/>
          <p:cNvSpPr/>
          <p:nvPr/>
        </p:nvSpPr>
        <p:spPr>
          <a:xfrm>
            <a:off x="4932398" y="3354586"/>
            <a:ext cx="2863959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Spelling Errors &amp; Odd Formatting</a:t>
            </a:r>
            <a:endParaRPr lang="en-US" sz="1400" dirty="0"/>
          </a:p>
        </p:txBody>
      </p:sp>
      <p:sp>
        <p:nvSpPr>
          <p:cNvPr id="88" name="Text 72"/>
          <p:cNvSpPr/>
          <p:nvPr/>
        </p:nvSpPr>
        <p:spPr>
          <a:xfrm>
            <a:off x="4932398" y="3531140"/>
            <a:ext cx="2863959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grammar, inconsistent fonts, or strange character spacing.</a:t>
            </a:r>
            <a:endParaRPr lang="en-US" sz="1200" dirty="0"/>
          </a:p>
        </p:txBody>
      </p:sp>
      <p:sp>
        <p:nvSpPr>
          <p:cNvPr id="89" name="Text 73"/>
          <p:cNvSpPr/>
          <p:nvPr/>
        </p:nvSpPr>
        <p:spPr>
          <a:xfrm>
            <a:off x="4689957" y="3723680"/>
            <a:ext cx="4193338" cy="376833"/>
          </a:xfrm>
          <a:prstGeom prst="roundRect">
            <a:avLst>
              <a:gd name="adj" fmla="val 17188"/>
            </a:avLst>
          </a:prstGeom>
          <a:solidFill>
            <a:srgbClr val="DC2626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0" name="Text 74"/>
          <p:cNvSpPr/>
          <p:nvPr/>
        </p:nvSpPr>
        <p:spPr>
          <a:xfrm>
            <a:off x="4689957" y="3723680"/>
            <a:ext cx="19050" cy="376833"/>
          </a:xfrm>
          <a:custGeom>
            <a:avLst/>
            <a:gdLst/>
            <a:ahLst/>
            <a:cxnLst/>
            <a:rect l="l" t="t" r="r" b="b"/>
            <a:pathLst>
              <a:path w="19050" h="376833">
                <a:moveTo>
                  <a:pt x="0" y="64770"/>
                </a:moveTo>
                <a:lnTo>
                  <a:pt x="2381" y="47369"/>
                </a:lnTo>
                <a:lnTo>
                  <a:pt x="4763" y="40393"/>
                </a:lnTo>
                <a:lnTo>
                  <a:pt x="7144" y="35200"/>
                </a:lnTo>
                <a:lnTo>
                  <a:pt x="9525" y="30960"/>
                </a:lnTo>
                <a:lnTo>
                  <a:pt x="11906" y="27346"/>
                </a:lnTo>
                <a:lnTo>
                  <a:pt x="14288" y="24191"/>
                </a:lnTo>
                <a:lnTo>
                  <a:pt x="16669" y="21395"/>
                </a:lnTo>
                <a:lnTo>
                  <a:pt x="19050" y="18892"/>
                </a:lnTo>
                <a:lnTo>
                  <a:pt x="19050" y="357941"/>
                </a:lnTo>
                <a:lnTo>
                  <a:pt x="16669" y="355438"/>
                </a:lnTo>
                <a:lnTo>
                  <a:pt x="14288" y="352642"/>
                </a:lnTo>
                <a:lnTo>
                  <a:pt x="11906" y="349487"/>
                </a:lnTo>
                <a:lnTo>
                  <a:pt x="9525" y="345873"/>
                </a:lnTo>
                <a:lnTo>
                  <a:pt x="7144" y="341633"/>
                </a:lnTo>
                <a:lnTo>
                  <a:pt x="4763" y="336440"/>
                </a:lnTo>
                <a:lnTo>
                  <a:pt x="2381" y="329464"/>
                </a:lnTo>
                <a:lnTo>
                  <a:pt x="0" y="312063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1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61403" y="3762086"/>
            <a:ext cx="132588" cy="132588"/>
          </a:xfrm>
          <a:prstGeom prst="rect">
            <a:avLst/>
          </a:prstGeom>
        </p:spPr>
      </p:pic>
      <p:sp>
        <p:nvSpPr>
          <p:cNvPr id="92" name="Text 75"/>
          <p:cNvSpPr/>
          <p:nvPr/>
        </p:nvSpPr>
        <p:spPr>
          <a:xfrm>
            <a:off x="4932398" y="3780830"/>
            <a:ext cx="2586797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2"/>
              </a:lnSpc>
              <a:buNone/>
            </a:pPr>
            <a:r>
              <a:rPr lang="en-US" sz="1400" b="1" kern="0" spc="7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Password or SSN</a:t>
            </a:r>
            <a:endParaRPr lang="en-US" sz="1400" dirty="0"/>
          </a:p>
        </p:txBody>
      </p:sp>
      <p:sp>
        <p:nvSpPr>
          <p:cNvPr id="93" name="Text 76"/>
          <p:cNvSpPr/>
          <p:nvPr/>
        </p:nvSpPr>
        <p:spPr>
          <a:xfrm>
            <a:off x="4932398" y="3957384"/>
            <a:ext cx="2586797" cy="1251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Legitimate companies </a:t>
            </a:r>
            <a:r>
              <a:rPr lang="en-US" sz="1200" i="1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ask for credentials via email.</a:t>
            </a:r>
            <a:endParaRPr lang="en-US" sz="1200" dirty="0"/>
          </a:p>
        </p:txBody>
      </p:sp>
      <p:sp>
        <p:nvSpPr>
          <p:cNvPr id="94" name="Text 77"/>
          <p:cNvSpPr/>
          <p:nvPr/>
        </p:nvSpPr>
        <p:spPr>
          <a:xfrm>
            <a:off x="314920" y="4778573"/>
            <a:ext cx="8514159" cy="264616"/>
          </a:xfrm>
          <a:prstGeom prst="roundRect">
            <a:avLst>
              <a:gd name="adj" fmla="val 26877"/>
            </a:avLst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5" name="Imag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5898" y="4830659"/>
            <a:ext cx="132588" cy="132588"/>
          </a:xfrm>
          <a:prstGeom prst="rect">
            <a:avLst/>
          </a:prstGeom>
        </p:spPr>
      </p:pic>
      <p:sp>
        <p:nvSpPr>
          <p:cNvPr id="96" name="Text 78"/>
          <p:cNvSpPr/>
          <p:nvPr/>
        </p:nvSpPr>
        <p:spPr>
          <a:xfrm>
            <a:off x="652315" y="4844511"/>
            <a:ext cx="8230980" cy="300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Golden Rule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: When in doubt, do NOT click any links. Open your browser manually and go directly to the official website — or call the company using the number on their real website.</a:t>
            </a:r>
            <a:endParaRPr lang="en-US" sz="1200" dirty="0"/>
          </a:p>
        </p:txBody>
      </p:sp>
      <p:sp>
        <p:nvSpPr>
          <p:cNvPr id="97" name="Text 13">
            <a:extLst>
              <a:ext uri="{FF2B5EF4-FFF2-40B4-BE49-F238E27FC236}">
                <a16:creationId xmlns:a16="http://schemas.microsoft.com/office/drawing/2014/main" id="{5386D4CD-EF1A-3A25-5FCC-674573CD79EF}"/>
              </a:ext>
            </a:extLst>
          </p:cNvPr>
          <p:cNvSpPr/>
          <p:nvPr/>
        </p:nvSpPr>
        <p:spPr>
          <a:xfrm>
            <a:off x="272048" y="1280420"/>
            <a:ext cx="4040448" cy="526703"/>
          </a:xfrm>
          <a:prstGeom prst="roundRect">
            <a:avLst>
              <a:gd name="adj" fmla="val 12297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8" name="Text 18">
            <a:extLst>
              <a:ext uri="{FF2B5EF4-FFF2-40B4-BE49-F238E27FC236}">
                <a16:creationId xmlns:a16="http://schemas.microsoft.com/office/drawing/2014/main" id="{15FF007F-B917-3D80-FA50-EF8EA1621C0C}"/>
              </a:ext>
            </a:extLst>
          </p:cNvPr>
          <p:cNvSpPr/>
          <p:nvPr/>
        </p:nvSpPr>
        <p:spPr>
          <a:xfrm>
            <a:off x="272048" y="1856534"/>
            <a:ext cx="4040448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9" name="Text 22">
            <a:extLst>
              <a:ext uri="{FF2B5EF4-FFF2-40B4-BE49-F238E27FC236}">
                <a16:creationId xmlns:a16="http://schemas.microsoft.com/office/drawing/2014/main" id="{CE0E25F8-ACFF-C57E-2D21-C944113F6183}"/>
              </a:ext>
            </a:extLst>
          </p:cNvPr>
          <p:cNvSpPr/>
          <p:nvPr/>
        </p:nvSpPr>
        <p:spPr>
          <a:xfrm>
            <a:off x="272048" y="2282778"/>
            <a:ext cx="4040448" cy="526703"/>
          </a:xfrm>
          <a:prstGeom prst="roundRect">
            <a:avLst>
              <a:gd name="adj" fmla="val 12297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0" name="Text 27">
            <a:extLst>
              <a:ext uri="{FF2B5EF4-FFF2-40B4-BE49-F238E27FC236}">
                <a16:creationId xmlns:a16="http://schemas.microsoft.com/office/drawing/2014/main" id="{4CF59EEA-0199-216E-8893-987630315852}"/>
              </a:ext>
            </a:extLst>
          </p:cNvPr>
          <p:cNvSpPr/>
          <p:nvPr/>
        </p:nvSpPr>
        <p:spPr>
          <a:xfrm>
            <a:off x="272048" y="2858891"/>
            <a:ext cx="4040448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1" name="Text 31">
            <a:extLst>
              <a:ext uri="{FF2B5EF4-FFF2-40B4-BE49-F238E27FC236}">
                <a16:creationId xmlns:a16="http://schemas.microsoft.com/office/drawing/2014/main" id="{38E3DEF6-550C-7C71-6D5E-025F27810F69}"/>
              </a:ext>
            </a:extLst>
          </p:cNvPr>
          <p:cNvSpPr/>
          <p:nvPr/>
        </p:nvSpPr>
        <p:spPr>
          <a:xfrm>
            <a:off x="272048" y="3285135"/>
            <a:ext cx="4040448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2" name="Text 35">
            <a:extLst>
              <a:ext uri="{FF2B5EF4-FFF2-40B4-BE49-F238E27FC236}">
                <a16:creationId xmlns:a16="http://schemas.microsoft.com/office/drawing/2014/main" id="{3DA39C56-CFAE-277D-BC1C-47FF0968450F}"/>
              </a:ext>
            </a:extLst>
          </p:cNvPr>
          <p:cNvSpPr/>
          <p:nvPr/>
        </p:nvSpPr>
        <p:spPr>
          <a:xfrm>
            <a:off x="272048" y="3711379"/>
            <a:ext cx="4040448" cy="376833"/>
          </a:xfrm>
          <a:prstGeom prst="roundRect">
            <a:avLst>
              <a:gd name="adj" fmla="val 17188"/>
            </a:avLst>
          </a:prstGeom>
          <a:solidFill>
            <a:srgbClr val="16A34A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931" y="11045"/>
            <a:ext cx="9144000" cy="5157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00B4D8"/>
              </a:gs>
              <a:gs pos="70000">
                <a:srgbClr val="00B4D8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09575" y="1770240"/>
            <a:ext cx="4120458" cy="13841"/>
          </a:xfrm>
          <a:custGeom>
            <a:avLst/>
            <a:gdLst/>
            <a:ahLst/>
            <a:cxnLst/>
            <a:rect l="l" t="t" r="r" b="b"/>
            <a:pathLst>
              <a:path w="4120458" h="13841">
                <a:moveTo>
                  <a:pt x="71120" y="0"/>
                </a:moveTo>
                <a:lnTo>
                  <a:pt x="4049338" y="0"/>
                </a:lnTo>
                <a:lnTo>
                  <a:pt x="4064929" y="1730"/>
                </a:lnTo>
                <a:lnTo>
                  <a:pt x="4071252" y="3460"/>
                </a:lnTo>
                <a:lnTo>
                  <a:pt x="4076009" y="5190"/>
                </a:lnTo>
                <a:lnTo>
                  <a:pt x="4079940" y="6920"/>
                </a:lnTo>
                <a:lnTo>
                  <a:pt x="4083332" y="8651"/>
                </a:lnTo>
                <a:lnTo>
                  <a:pt x="4086335" y="10381"/>
                </a:lnTo>
                <a:lnTo>
                  <a:pt x="4089036" y="12111"/>
                </a:lnTo>
                <a:lnTo>
                  <a:pt x="4091494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13821" y="1770240"/>
            <a:ext cx="4120601" cy="13841"/>
          </a:xfrm>
          <a:custGeom>
            <a:avLst/>
            <a:gdLst/>
            <a:ahLst/>
            <a:cxnLst/>
            <a:rect l="l" t="t" r="r" b="b"/>
            <a:pathLst>
              <a:path w="4120601" h="13841">
                <a:moveTo>
                  <a:pt x="71120" y="0"/>
                </a:moveTo>
                <a:lnTo>
                  <a:pt x="4049481" y="0"/>
                </a:lnTo>
                <a:lnTo>
                  <a:pt x="4065072" y="1730"/>
                </a:lnTo>
                <a:lnTo>
                  <a:pt x="4071394" y="3460"/>
                </a:lnTo>
                <a:lnTo>
                  <a:pt x="4076152" y="5190"/>
                </a:lnTo>
                <a:lnTo>
                  <a:pt x="4080083" y="6920"/>
                </a:lnTo>
                <a:lnTo>
                  <a:pt x="4083475" y="8651"/>
                </a:lnTo>
                <a:lnTo>
                  <a:pt x="4086478" y="10381"/>
                </a:lnTo>
                <a:lnTo>
                  <a:pt x="4089179" y="12111"/>
                </a:lnTo>
                <a:lnTo>
                  <a:pt x="4091637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818CF8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09575" y="2618095"/>
            <a:ext cx="4120458" cy="13841"/>
          </a:xfrm>
          <a:custGeom>
            <a:avLst/>
            <a:gdLst/>
            <a:ahLst/>
            <a:cxnLst/>
            <a:rect l="l" t="t" r="r" b="b"/>
            <a:pathLst>
              <a:path w="4120458" h="13841">
                <a:moveTo>
                  <a:pt x="71120" y="0"/>
                </a:moveTo>
                <a:lnTo>
                  <a:pt x="4049338" y="0"/>
                </a:lnTo>
                <a:lnTo>
                  <a:pt x="4064929" y="1730"/>
                </a:lnTo>
                <a:lnTo>
                  <a:pt x="4071252" y="3460"/>
                </a:lnTo>
                <a:lnTo>
                  <a:pt x="4076009" y="5190"/>
                </a:lnTo>
                <a:lnTo>
                  <a:pt x="4079940" y="6920"/>
                </a:lnTo>
                <a:lnTo>
                  <a:pt x="4083332" y="8651"/>
                </a:lnTo>
                <a:lnTo>
                  <a:pt x="4086335" y="10381"/>
                </a:lnTo>
                <a:lnTo>
                  <a:pt x="4089036" y="12111"/>
                </a:lnTo>
                <a:lnTo>
                  <a:pt x="4091494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FBBF24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13821" y="2618095"/>
            <a:ext cx="4120601" cy="13841"/>
          </a:xfrm>
          <a:custGeom>
            <a:avLst/>
            <a:gdLst/>
            <a:ahLst/>
            <a:cxnLst/>
            <a:rect l="l" t="t" r="r" b="b"/>
            <a:pathLst>
              <a:path w="4120601" h="13841">
                <a:moveTo>
                  <a:pt x="71120" y="0"/>
                </a:moveTo>
                <a:lnTo>
                  <a:pt x="4049481" y="0"/>
                </a:lnTo>
                <a:lnTo>
                  <a:pt x="4065072" y="1730"/>
                </a:lnTo>
                <a:lnTo>
                  <a:pt x="4071394" y="3460"/>
                </a:lnTo>
                <a:lnTo>
                  <a:pt x="4076152" y="5190"/>
                </a:lnTo>
                <a:lnTo>
                  <a:pt x="4080083" y="6920"/>
                </a:lnTo>
                <a:lnTo>
                  <a:pt x="4083475" y="8651"/>
                </a:lnTo>
                <a:lnTo>
                  <a:pt x="4086478" y="10381"/>
                </a:lnTo>
                <a:lnTo>
                  <a:pt x="4089179" y="12111"/>
                </a:lnTo>
                <a:lnTo>
                  <a:pt x="4091637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34D399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9575" y="3439254"/>
            <a:ext cx="8324850" cy="13841"/>
          </a:xfrm>
          <a:custGeom>
            <a:avLst/>
            <a:gdLst/>
            <a:ahLst/>
            <a:cxnLst/>
            <a:rect l="l" t="t" r="r" b="b"/>
            <a:pathLst>
              <a:path w="8324850" h="13841">
                <a:moveTo>
                  <a:pt x="71120" y="0"/>
                </a:moveTo>
                <a:lnTo>
                  <a:pt x="8253730" y="0"/>
                </a:lnTo>
                <a:lnTo>
                  <a:pt x="8269322" y="1730"/>
                </a:lnTo>
                <a:lnTo>
                  <a:pt x="8275644" y="3460"/>
                </a:lnTo>
                <a:lnTo>
                  <a:pt x="8280401" y="5190"/>
                </a:lnTo>
                <a:lnTo>
                  <a:pt x="8284332" y="6920"/>
                </a:lnTo>
                <a:lnTo>
                  <a:pt x="8287725" y="8651"/>
                </a:lnTo>
                <a:lnTo>
                  <a:pt x="8290727" y="10381"/>
                </a:lnTo>
                <a:lnTo>
                  <a:pt x="8293429" y="12111"/>
                </a:lnTo>
                <a:lnTo>
                  <a:pt x="8295886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F87171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00050" y="228600"/>
            <a:ext cx="1811030" cy="206871"/>
          </a:xfrm>
          <a:prstGeom prst="roundRect">
            <a:avLst>
              <a:gd name="adj" fmla="val 69372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none" lIns="226982" tIns="29210" rIns="100330" bIns="29210" rtlCol="0" anchor="ctr"/>
          <a:lstStyle/>
          <a:p>
            <a:pPr marL="0" indent="0" algn="l">
              <a:buNone/>
            </a:pPr>
            <a:r>
              <a:rPr lang="en-US" sz="680" b="1" kern="0" spc="54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ATTACK VECTORS</a:t>
            </a:r>
            <a:endParaRPr lang="en-US" sz="68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343" y="265667"/>
            <a:ext cx="132588" cy="1325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00051" y="506462"/>
            <a:ext cx="8334372" cy="312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61"/>
              </a:lnSpc>
              <a:spcAft>
                <a:spcPts val="230"/>
              </a:spcAft>
              <a:buNone/>
            </a:pPr>
            <a:r>
              <a:rPr lang="en-US" sz="214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Quishing: The </a:t>
            </a:r>
            <a:r>
              <a:rPr lang="en-US" sz="214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</a:t>
            </a:r>
            <a:r>
              <a:rPr lang="en-US" sz="214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Phishing Threat</a:t>
            </a:r>
            <a:endParaRPr lang="en-US" sz="2140" dirty="0"/>
          </a:p>
        </p:txBody>
      </p:sp>
      <p:sp>
        <p:nvSpPr>
          <p:cNvPr id="15" name="Text 11"/>
          <p:cNvSpPr/>
          <p:nvPr/>
        </p:nvSpPr>
        <p:spPr>
          <a:xfrm>
            <a:off x="400050" y="848023"/>
            <a:ext cx="91782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newer, rapidly growing attack vector hiding in plain sight.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00050" y="1119782"/>
            <a:ext cx="8343900" cy="472061"/>
          </a:xfrm>
          <a:prstGeom prst="roundRect">
            <a:avLst>
              <a:gd name="adj" fmla="val 17803"/>
            </a:avLst>
          </a:prstGeom>
          <a:gradFill rotWithShape="1">
            <a:gsLst>
              <a:gs pos="0">
                <a:srgbClr val="00B4D8">
                  <a:alpha val="0"/>
                </a:srgbClr>
              </a:gs>
              <a:gs pos="100000">
                <a:srgbClr val="00B4D8">
                  <a:alpha val="4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400050" y="1119783"/>
            <a:ext cx="28575" cy="321022"/>
          </a:xfrm>
          <a:custGeom>
            <a:avLst/>
            <a:gdLst/>
            <a:ahLst/>
            <a:cxnLst/>
            <a:rect l="l" t="t" r="r" b="b"/>
            <a:pathLst>
              <a:path w="28575" h="321022">
                <a:moveTo>
                  <a:pt x="0" y="57150"/>
                </a:moveTo>
                <a:lnTo>
                  <a:pt x="3572" y="37263"/>
                </a:lnTo>
                <a:lnTo>
                  <a:pt x="7144" y="29482"/>
                </a:lnTo>
                <a:lnTo>
                  <a:pt x="10716" y="23834"/>
                </a:lnTo>
                <a:lnTo>
                  <a:pt x="14288" y="19349"/>
                </a:lnTo>
                <a:lnTo>
                  <a:pt x="17859" y="15649"/>
                </a:lnTo>
                <a:lnTo>
                  <a:pt x="21431" y="12537"/>
                </a:lnTo>
                <a:lnTo>
                  <a:pt x="25003" y="9899"/>
                </a:lnTo>
                <a:lnTo>
                  <a:pt x="28575" y="7657"/>
                </a:lnTo>
                <a:lnTo>
                  <a:pt x="28575" y="313366"/>
                </a:lnTo>
                <a:lnTo>
                  <a:pt x="25003" y="311124"/>
                </a:lnTo>
                <a:lnTo>
                  <a:pt x="21431" y="308485"/>
                </a:lnTo>
                <a:lnTo>
                  <a:pt x="17859" y="305374"/>
                </a:lnTo>
                <a:lnTo>
                  <a:pt x="14288" y="301673"/>
                </a:lnTo>
                <a:lnTo>
                  <a:pt x="10716" y="297188"/>
                </a:lnTo>
                <a:lnTo>
                  <a:pt x="7144" y="291540"/>
                </a:lnTo>
                <a:lnTo>
                  <a:pt x="3572" y="283760"/>
                </a:lnTo>
                <a:lnTo>
                  <a:pt x="0" y="263872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273" y="1195396"/>
            <a:ext cx="132588" cy="13258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50689" y="1200298"/>
            <a:ext cx="8639354" cy="353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Quishing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uses malicious QR codes to redirect victims to fake websites designed to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steal credentials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install malware, </a:t>
            </a:r>
          </a:p>
          <a:p>
            <a:pPr marL="0" indent="0" algn="l">
              <a:lnSpc>
                <a:spcPts val="126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bypassing traditional link-based defenses.</a:t>
            </a:r>
            <a:endParaRPr lang="en-US" sz="120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382" y="1841061"/>
            <a:ext cx="132588" cy="1325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9935" y="1849887"/>
            <a:ext cx="3856375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400" b="1" kern="0" spc="8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It?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09935" y="2119170"/>
            <a:ext cx="3575911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Attackers paste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fake QR codes over legitimate ones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in restaurants, parking meters, flyers, and emails to hijack scans.</a:t>
            </a:r>
            <a:endParaRPr lang="en-US" sz="120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4627" y="1841061"/>
            <a:ext cx="132588" cy="1325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114181" y="1849887"/>
            <a:ext cx="3856539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400" b="1" kern="0" spc="8" dirty="0">
                <a:solidFill>
                  <a:srgbClr val="818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They Appear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5114181" y="2073453"/>
            <a:ext cx="3576063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Parking stations,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restaurant menus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delivery notices, email campaigns, and social media posts.</a:t>
            </a:r>
            <a:endParaRPr lang="en-US" sz="1200" dirty="0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0382" y="2662220"/>
            <a:ext cx="132588" cy="13258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9935" y="2671046"/>
            <a:ext cx="3856375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400" b="1" kern="0" spc="8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909935" y="2914205"/>
            <a:ext cx="3575911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QR codes are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opaque by nature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— you cannot see the destination URL before scanning, unlike a hoverable hyperlink.</a:t>
            </a:r>
            <a:endParaRPr lang="en-US" sz="1200" dirty="0"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4627" y="2662220"/>
            <a:ext cx="132588" cy="132588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5114181" y="2671046"/>
            <a:ext cx="3856539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400" b="1" kern="0" spc="8" dirty="0">
                <a:solidFill>
                  <a:srgbClr val="34D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Protect Yourself</a:t>
            </a:r>
            <a:endParaRPr lang="en-US" sz="1400" dirty="0"/>
          </a:p>
        </p:txBody>
      </p:sp>
      <p:sp>
        <p:nvSpPr>
          <p:cNvPr id="39" name="Text 30"/>
          <p:cNvSpPr/>
          <p:nvPr/>
        </p:nvSpPr>
        <p:spPr>
          <a:xfrm>
            <a:off x="5114181" y="2914205"/>
            <a:ext cx="3576063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your phone's native camera app,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preview the URL before tapping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and check that public QR codes aren't sticker overlays.</a:t>
            </a:r>
            <a:endParaRPr lang="en-US" sz="1200" dirty="0"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0382" y="3510075"/>
            <a:ext cx="132588" cy="132588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909935" y="3492205"/>
            <a:ext cx="8481209" cy="182966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1400" b="1" kern="0" spc="8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🚩 Red Flags After Scanning</a:t>
            </a:r>
            <a:endParaRPr lang="en-US" sz="1400" dirty="0"/>
          </a:p>
        </p:txBody>
      </p:sp>
      <p:sp>
        <p:nvSpPr>
          <p:cNvPr id="44" name="Text 34"/>
          <p:cNvSpPr/>
          <p:nvPr/>
        </p:nvSpPr>
        <p:spPr>
          <a:xfrm>
            <a:off x="909935" y="3709812"/>
            <a:ext cx="7864394" cy="294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Urgency in the message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(e.g. "Verify now or lose access"), requests for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login credentials or payment info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URLs with misspelled domains, or pages that don't match the advertised brand.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64918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070" y="256282"/>
            <a:ext cx="150465" cy="1504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8856" y="128141"/>
            <a:ext cx="5163714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943"/>
              </a:lnSpc>
              <a:buNone/>
            </a:pPr>
            <a:r>
              <a:rPr lang="en-US" sz="1690" kern="0" spc="-2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Scammer Playbook: </a:t>
            </a:r>
            <a:r>
              <a:rPr lang="en-US" sz="1690" b="1" kern="0" spc="-2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Red Flags to Watch For</a:t>
            </a:r>
            <a:endParaRPr lang="en-US" sz="1690" dirty="0"/>
          </a:p>
        </p:txBody>
      </p:sp>
      <p:sp>
        <p:nvSpPr>
          <p:cNvPr id="5" name="Text 2"/>
          <p:cNvSpPr/>
          <p:nvPr/>
        </p:nvSpPr>
        <p:spPr>
          <a:xfrm>
            <a:off x="608856" y="374898"/>
            <a:ext cx="530849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Recognize these tactics and you break their power.</a:t>
            </a:r>
            <a:endParaRPr lang="en-US" sz="840" dirty="0"/>
          </a:p>
        </p:txBody>
      </p:sp>
      <p:sp>
        <p:nvSpPr>
          <p:cNvPr id="6" name="Text 3"/>
          <p:cNvSpPr/>
          <p:nvPr/>
        </p:nvSpPr>
        <p:spPr>
          <a:xfrm>
            <a:off x="372070" y="749498"/>
            <a:ext cx="2742307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95895" y="866924"/>
            <a:ext cx="271760" cy="298936"/>
          </a:xfrm>
          <a:prstGeom prst="ellipse">
            <a:avLst/>
          </a:prstGeom>
          <a:solidFill>
            <a:srgbClr val="E53E3E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1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482" y="877193"/>
            <a:ext cx="132588" cy="1325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08401" y="859334"/>
            <a:ext cx="1799796" cy="144661"/>
          </a:xfrm>
          <a:prstGeom prst="roundRect">
            <a:avLst>
              <a:gd name="adj" fmla="val 20192"/>
            </a:avLst>
          </a:prstGeom>
          <a:solidFill>
            <a:srgbClr val="FFF5F5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53E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#1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925601" y="1079810"/>
            <a:ext cx="194095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Urgency &amp; Pressure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945198" y="1307754"/>
            <a:ext cx="2080644" cy="854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"Act NOW or lose your account!" Scammers push you to decide before thinking critically. Legitimate organizations </a:t>
            </a: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give you time.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200698" y="749498"/>
            <a:ext cx="2742456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3324523" y="866924"/>
            <a:ext cx="271760" cy="298936"/>
          </a:xfrm>
          <a:prstGeom prst="ellipse">
            <a:avLst/>
          </a:prstGeom>
          <a:solidFill>
            <a:srgbClr val="D97706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1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59110" y="870662"/>
            <a:ext cx="132588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037027" y="859334"/>
            <a:ext cx="1799948" cy="144661"/>
          </a:xfrm>
          <a:prstGeom prst="roundRect">
            <a:avLst>
              <a:gd name="adj" fmla="val 20192"/>
            </a:avLst>
          </a:prstGeom>
          <a:solidFill>
            <a:srgbClr val="FFFBEB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#2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773826" y="1079810"/>
            <a:ext cx="1941121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Good to Be True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3773826" y="1307753"/>
            <a:ext cx="2080795" cy="59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Unexpected prizes, lottery wins, or investment returns that defy reality are </a:t>
            </a: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bait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If it sounds too easy, it's a trap.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6029474" y="749498"/>
            <a:ext cx="2742307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6153299" y="866924"/>
            <a:ext cx="271760" cy="298936"/>
          </a:xfrm>
          <a:prstGeom prst="ellipse">
            <a:avLst/>
          </a:prstGeom>
          <a:solidFill>
            <a:srgbClr val="7C3AED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1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7886" y="870662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65805" y="859334"/>
            <a:ext cx="1799796" cy="144661"/>
          </a:xfrm>
          <a:prstGeom prst="roundRect">
            <a:avLst>
              <a:gd name="adj" fmla="val 20192"/>
            </a:avLst>
          </a:prstGeom>
          <a:solidFill>
            <a:srgbClr val="F5F3FF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#3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6589534" y="1079810"/>
            <a:ext cx="194095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Unusual Payment Methods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6589534" y="1307754"/>
            <a:ext cx="2093712" cy="726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for gift cards, wire transfers, cryptocurrency, or Zelle are </a:t>
            </a: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untraceable &amp; non-refundable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No real organization asks this way.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372070" y="2935784"/>
            <a:ext cx="2742307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2"/>
          <p:cNvSpPr/>
          <p:nvPr/>
        </p:nvSpPr>
        <p:spPr>
          <a:xfrm>
            <a:off x="495895" y="3053209"/>
            <a:ext cx="271760" cy="298936"/>
          </a:xfrm>
          <a:prstGeom prst="ellipse">
            <a:avLst/>
          </a:prstGeom>
          <a:solidFill>
            <a:srgbClr val="0589C5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10" dirty="0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0482" y="3056947"/>
            <a:ext cx="132588" cy="132588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208401" y="3045619"/>
            <a:ext cx="1799796" cy="144661"/>
          </a:xfrm>
          <a:prstGeom prst="roundRect">
            <a:avLst>
              <a:gd name="adj" fmla="val 20192"/>
            </a:avLst>
          </a:prstGeom>
          <a:solidFill>
            <a:srgbClr val="E0F2FE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89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#4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932133" y="3266095"/>
            <a:ext cx="194095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for Personal Info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925598" y="3494038"/>
            <a:ext cx="2100244" cy="615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legitimate bank or government agency will ask for your </a:t>
            </a: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or SSN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via email or phone. Ever. Full stop.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3200698" y="2935784"/>
            <a:ext cx="2742456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8"/>
          <p:cNvSpPr/>
          <p:nvPr/>
        </p:nvSpPr>
        <p:spPr>
          <a:xfrm>
            <a:off x="3324523" y="3053209"/>
            <a:ext cx="271760" cy="298936"/>
          </a:xfrm>
          <a:prstGeom prst="ellipse">
            <a:avLst/>
          </a:prstGeom>
          <a:solidFill>
            <a:srgbClr val="C05621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10" dirty="0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59110" y="3056947"/>
            <a:ext cx="132588" cy="132588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4037027" y="3045619"/>
            <a:ext cx="1799948" cy="144661"/>
          </a:xfrm>
          <a:prstGeom prst="roundRect">
            <a:avLst>
              <a:gd name="adj" fmla="val 20192"/>
            </a:avLst>
          </a:prstGeom>
          <a:solidFill>
            <a:srgbClr val="FFF7ED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56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#5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3767293" y="3266095"/>
            <a:ext cx="1941121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Impersonation of Authority</a:t>
            </a:r>
            <a:endParaRPr lang="en-US" sz="1400" dirty="0"/>
          </a:p>
        </p:txBody>
      </p:sp>
      <p:sp>
        <p:nvSpPr>
          <p:cNvPr id="40" name="Text 32"/>
          <p:cNvSpPr/>
          <p:nvPr/>
        </p:nvSpPr>
        <p:spPr>
          <a:xfrm>
            <a:off x="3759110" y="3487508"/>
            <a:ext cx="2095511" cy="564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Scammers pose as the </a:t>
            </a: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IRS, Social Security, Medicare, Microsoft, Apple,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your bank to instill fear and force compliance.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6029474" y="2935784"/>
            <a:ext cx="2742307" cy="2099965"/>
          </a:xfrm>
          <a:prstGeom prst="roundRect">
            <a:avLst>
              <a:gd name="adj" fmla="val 3387"/>
            </a:avLst>
          </a:prstGeom>
          <a:solidFill>
            <a:srgbClr val="FFFFFF"/>
          </a:solidFill>
          <a:ln w="9525">
            <a:solidFill>
              <a:srgbClr val="DDE6F0"/>
            </a:solidFill>
          </a:ln>
          <a:effectLst>
            <a:outerShdw blurRad="57150" dist="13970" dir="5400000" algn="bl" rotWithShape="0">
              <a:srgbClr val="0D1B2A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4"/>
          <p:cNvSpPr/>
          <p:nvPr/>
        </p:nvSpPr>
        <p:spPr>
          <a:xfrm>
            <a:off x="6153299" y="3053209"/>
            <a:ext cx="271760" cy="298936"/>
          </a:xfrm>
          <a:prstGeom prst="ellipse">
            <a:avLst/>
          </a:prstGeom>
          <a:solidFill>
            <a:srgbClr val="047857"/>
          </a:solidFill>
          <a:ln/>
          <a:effectLst>
            <a:outerShdw blurRad="43180" dist="13970" dir="5400000" algn="bl" rotWithShape="0">
              <a:srgbClr val="00B4D8">
                <a:alpha val="2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10" dirty="0"/>
          </a:p>
        </p:txBody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7886" y="3056947"/>
            <a:ext cx="132588" cy="132588"/>
          </a:xfrm>
          <a:prstGeom prst="rect">
            <a:avLst/>
          </a:prstGeom>
        </p:spPr>
      </p:pic>
      <p:sp>
        <p:nvSpPr>
          <p:cNvPr id="45" name="Text 36"/>
          <p:cNvSpPr/>
          <p:nvPr/>
        </p:nvSpPr>
        <p:spPr>
          <a:xfrm>
            <a:off x="6865805" y="3045619"/>
            <a:ext cx="1799796" cy="144661"/>
          </a:xfrm>
          <a:prstGeom prst="roundRect">
            <a:avLst>
              <a:gd name="adj" fmla="val 20192"/>
            </a:avLst>
          </a:prstGeom>
          <a:solidFill>
            <a:srgbClr val="D1FAE5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DEFENSE</a:t>
            </a:r>
            <a:endParaRPr lang="en-US" sz="1200" dirty="0"/>
          </a:p>
        </p:txBody>
      </p:sp>
      <p:sp>
        <p:nvSpPr>
          <p:cNvPr id="46" name="Text 37"/>
          <p:cNvSpPr/>
          <p:nvPr/>
        </p:nvSpPr>
        <p:spPr>
          <a:xfrm>
            <a:off x="6589534" y="3266095"/>
            <a:ext cx="194095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Independently</a:t>
            </a:r>
            <a:endParaRPr lang="en-US" sz="1400" dirty="0"/>
          </a:p>
        </p:txBody>
      </p:sp>
      <p:sp>
        <p:nvSpPr>
          <p:cNvPr id="47" name="Text 38"/>
          <p:cNvSpPr/>
          <p:nvPr/>
        </p:nvSpPr>
        <p:spPr>
          <a:xfrm>
            <a:off x="6583002" y="3494038"/>
            <a:ext cx="2100243" cy="899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 up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call the official number from the real website — </a:t>
            </a: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</a:t>
            </a: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number the caller provides. Independently confirm every request.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0" y="627608"/>
            <a:ext cx="9144000" cy="21580"/>
          </a:xfrm>
          <a:prstGeom prst="rect">
            <a:avLst/>
          </a:prstGeom>
          <a:gradFill rotWithShape="1">
            <a:gsLst>
              <a:gs pos="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0"/>
          <p:cNvSpPr/>
          <p:nvPr/>
        </p:nvSpPr>
        <p:spPr>
          <a:xfrm>
            <a:off x="381595" y="759023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E53E3E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1"/>
          <p:cNvSpPr/>
          <p:nvPr/>
        </p:nvSpPr>
        <p:spPr>
          <a:xfrm>
            <a:off x="3210223" y="759023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D97706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2"/>
          <p:cNvSpPr/>
          <p:nvPr/>
        </p:nvSpPr>
        <p:spPr>
          <a:xfrm>
            <a:off x="6038999" y="759023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7C3AE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3"/>
          <p:cNvSpPr/>
          <p:nvPr/>
        </p:nvSpPr>
        <p:spPr>
          <a:xfrm>
            <a:off x="381595" y="2945309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0589C5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4"/>
          <p:cNvSpPr/>
          <p:nvPr/>
        </p:nvSpPr>
        <p:spPr>
          <a:xfrm>
            <a:off x="3210223" y="2945309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C0562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5"/>
          <p:cNvSpPr/>
          <p:nvPr/>
        </p:nvSpPr>
        <p:spPr>
          <a:xfrm>
            <a:off x="6038999" y="2945309"/>
            <a:ext cx="29170" cy="2080917"/>
          </a:xfrm>
          <a:custGeom>
            <a:avLst/>
            <a:gdLst/>
            <a:ahLst/>
            <a:cxnLst/>
            <a:rect l="l" t="t" r="r" b="b"/>
            <a:pathLst>
              <a:path w="29170" h="2080917">
                <a:moveTo>
                  <a:pt x="0" y="71120"/>
                </a:moveTo>
                <a:lnTo>
                  <a:pt x="3646" y="48640"/>
                </a:lnTo>
                <a:lnTo>
                  <a:pt x="7293" y="39749"/>
                </a:lnTo>
                <a:lnTo>
                  <a:pt x="10939" y="33222"/>
                </a:lnTo>
                <a:lnTo>
                  <a:pt x="14585" y="27971"/>
                </a:lnTo>
                <a:lnTo>
                  <a:pt x="18231" y="23572"/>
                </a:lnTo>
                <a:lnTo>
                  <a:pt x="21878" y="19805"/>
                </a:lnTo>
                <a:lnTo>
                  <a:pt x="25524" y="16539"/>
                </a:lnTo>
                <a:lnTo>
                  <a:pt x="29170" y="13689"/>
                </a:lnTo>
                <a:lnTo>
                  <a:pt x="29170" y="2067228"/>
                </a:lnTo>
                <a:lnTo>
                  <a:pt x="25524" y="2064378"/>
                </a:lnTo>
                <a:lnTo>
                  <a:pt x="21878" y="2061112"/>
                </a:lnTo>
                <a:lnTo>
                  <a:pt x="18231" y="2057346"/>
                </a:lnTo>
                <a:lnTo>
                  <a:pt x="14585" y="2052947"/>
                </a:lnTo>
                <a:lnTo>
                  <a:pt x="10939" y="2047696"/>
                </a:lnTo>
                <a:lnTo>
                  <a:pt x="7293" y="2041168"/>
                </a:lnTo>
                <a:lnTo>
                  <a:pt x="3646" y="2032277"/>
                </a:lnTo>
                <a:lnTo>
                  <a:pt x="0" y="2009797"/>
                </a:lnTo>
                <a:close/>
              </a:path>
            </a:pathLst>
          </a:custGeom>
          <a:solidFill>
            <a:srgbClr val="04785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143750" y="3143250"/>
            <a:ext cx="2000250" cy="2000250"/>
          </a:xfrm>
          <a:prstGeom prst="ellipse">
            <a:avLst/>
          </a:prstGeom>
          <a:gradFill rotWithShape="1">
            <a:gsLst>
              <a:gs pos="0">
                <a:srgbClr val="00B4D8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2425" y="3837384"/>
            <a:ext cx="1614783" cy="13841"/>
          </a:xfrm>
          <a:custGeom>
            <a:avLst/>
            <a:gdLst/>
            <a:ahLst/>
            <a:cxnLst/>
            <a:rect l="l" t="t" r="r" b="b"/>
            <a:pathLst>
              <a:path w="1614783" h="13841">
                <a:moveTo>
                  <a:pt x="71120" y="0"/>
                </a:moveTo>
                <a:lnTo>
                  <a:pt x="1543663" y="0"/>
                </a:lnTo>
                <a:lnTo>
                  <a:pt x="1559254" y="1730"/>
                </a:lnTo>
                <a:lnTo>
                  <a:pt x="1565576" y="3460"/>
                </a:lnTo>
                <a:lnTo>
                  <a:pt x="1570334" y="5190"/>
                </a:lnTo>
                <a:lnTo>
                  <a:pt x="1574265" y="6920"/>
                </a:lnTo>
                <a:lnTo>
                  <a:pt x="1577657" y="8651"/>
                </a:lnTo>
                <a:lnTo>
                  <a:pt x="1580660" y="10381"/>
                </a:lnTo>
                <a:lnTo>
                  <a:pt x="1583361" y="12111"/>
                </a:lnTo>
                <a:lnTo>
                  <a:pt x="1585819" y="13841"/>
                </a:lnTo>
                <a:lnTo>
                  <a:pt x="28964" y="13841"/>
                </a:lnTo>
                <a:lnTo>
                  <a:pt x="31421" y="12111"/>
                </a:lnTo>
                <a:lnTo>
                  <a:pt x="34123" y="10381"/>
                </a:lnTo>
                <a:lnTo>
                  <a:pt x="37125" y="8651"/>
                </a:lnTo>
                <a:lnTo>
                  <a:pt x="40518" y="6920"/>
                </a:lnTo>
                <a:lnTo>
                  <a:pt x="44449" y="5190"/>
                </a:lnTo>
                <a:lnTo>
                  <a:pt x="49206" y="3460"/>
                </a:lnTo>
                <a:lnTo>
                  <a:pt x="55528" y="1730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482155" y="521047"/>
            <a:ext cx="21580" cy="1401366"/>
          </a:xfrm>
          <a:custGeom>
            <a:avLst/>
            <a:gdLst/>
            <a:ahLst/>
            <a:cxnLst/>
            <a:rect l="l" t="t" r="r" b="b"/>
            <a:pathLst>
              <a:path w="21580" h="1401366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273"/>
                </a:lnTo>
                <a:lnTo>
                  <a:pt x="18883" y="1378508"/>
                </a:lnTo>
                <a:lnTo>
                  <a:pt x="16185" y="1375414"/>
                </a:lnTo>
                <a:lnTo>
                  <a:pt x="13488" y="1371918"/>
                </a:lnTo>
                <a:lnTo>
                  <a:pt x="10790" y="1367907"/>
                </a:lnTo>
                <a:lnTo>
                  <a:pt x="8093" y="1363194"/>
                </a:lnTo>
                <a:lnTo>
                  <a:pt x="5395" y="1357417"/>
                </a:lnTo>
                <a:lnTo>
                  <a:pt x="2698" y="1349647"/>
                </a:lnTo>
                <a:lnTo>
                  <a:pt x="0" y="1330246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746105" y="521047"/>
            <a:ext cx="21580" cy="1401366"/>
          </a:xfrm>
          <a:custGeom>
            <a:avLst/>
            <a:gdLst/>
            <a:ahLst/>
            <a:cxnLst/>
            <a:rect l="l" t="t" r="r" b="b"/>
            <a:pathLst>
              <a:path w="21580" h="1401366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273"/>
                </a:lnTo>
                <a:lnTo>
                  <a:pt x="18883" y="1378508"/>
                </a:lnTo>
                <a:lnTo>
                  <a:pt x="16185" y="1375414"/>
                </a:lnTo>
                <a:lnTo>
                  <a:pt x="13488" y="1371918"/>
                </a:lnTo>
                <a:lnTo>
                  <a:pt x="10790" y="1367907"/>
                </a:lnTo>
                <a:lnTo>
                  <a:pt x="8093" y="1363194"/>
                </a:lnTo>
                <a:lnTo>
                  <a:pt x="5395" y="1357417"/>
                </a:lnTo>
                <a:lnTo>
                  <a:pt x="2698" y="1349647"/>
                </a:lnTo>
                <a:lnTo>
                  <a:pt x="0" y="1330246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482155" y="2012454"/>
            <a:ext cx="21580" cy="1401366"/>
          </a:xfrm>
          <a:custGeom>
            <a:avLst/>
            <a:gdLst/>
            <a:ahLst/>
            <a:cxnLst/>
            <a:rect l="l" t="t" r="r" b="b"/>
            <a:pathLst>
              <a:path w="21580" h="1401366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273"/>
                </a:lnTo>
                <a:lnTo>
                  <a:pt x="18883" y="1378508"/>
                </a:lnTo>
                <a:lnTo>
                  <a:pt x="16185" y="1375414"/>
                </a:lnTo>
                <a:lnTo>
                  <a:pt x="13488" y="1371918"/>
                </a:lnTo>
                <a:lnTo>
                  <a:pt x="10790" y="1367907"/>
                </a:lnTo>
                <a:lnTo>
                  <a:pt x="8093" y="1363194"/>
                </a:lnTo>
                <a:lnTo>
                  <a:pt x="5395" y="1357417"/>
                </a:lnTo>
                <a:lnTo>
                  <a:pt x="2698" y="1349647"/>
                </a:lnTo>
                <a:lnTo>
                  <a:pt x="0" y="1330246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746105" y="2012454"/>
            <a:ext cx="21580" cy="1401366"/>
          </a:xfrm>
          <a:custGeom>
            <a:avLst/>
            <a:gdLst/>
            <a:ahLst/>
            <a:cxnLst/>
            <a:rect l="l" t="t" r="r" b="b"/>
            <a:pathLst>
              <a:path w="21580" h="1401366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273"/>
                </a:lnTo>
                <a:lnTo>
                  <a:pt x="18883" y="1378508"/>
                </a:lnTo>
                <a:lnTo>
                  <a:pt x="16185" y="1375414"/>
                </a:lnTo>
                <a:lnTo>
                  <a:pt x="13488" y="1371918"/>
                </a:lnTo>
                <a:lnTo>
                  <a:pt x="10790" y="1367907"/>
                </a:lnTo>
                <a:lnTo>
                  <a:pt x="8093" y="1363194"/>
                </a:lnTo>
                <a:lnTo>
                  <a:pt x="5395" y="1357417"/>
                </a:lnTo>
                <a:lnTo>
                  <a:pt x="2698" y="1349647"/>
                </a:lnTo>
                <a:lnTo>
                  <a:pt x="0" y="1330246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482155" y="3503861"/>
            <a:ext cx="21580" cy="1401518"/>
          </a:xfrm>
          <a:custGeom>
            <a:avLst/>
            <a:gdLst/>
            <a:ahLst/>
            <a:cxnLst/>
            <a:rect l="l" t="t" r="r" b="b"/>
            <a:pathLst>
              <a:path w="21580" h="1401518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426"/>
                </a:lnTo>
                <a:lnTo>
                  <a:pt x="18883" y="1378661"/>
                </a:lnTo>
                <a:lnTo>
                  <a:pt x="16185" y="1375567"/>
                </a:lnTo>
                <a:lnTo>
                  <a:pt x="13488" y="1372070"/>
                </a:lnTo>
                <a:lnTo>
                  <a:pt x="10790" y="1368059"/>
                </a:lnTo>
                <a:lnTo>
                  <a:pt x="8093" y="1363346"/>
                </a:lnTo>
                <a:lnTo>
                  <a:pt x="5395" y="1357569"/>
                </a:lnTo>
                <a:lnTo>
                  <a:pt x="2698" y="1349799"/>
                </a:lnTo>
                <a:lnTo>
                  <a:pt x="0" y="1330398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46105" y="3503861"/>
            <a:ext cx="21580" cy="1401518"/>
          </a:xfrm>
          <a:custGeom>
            <a:avLst/>
            <a:gdLst/>
            <a:ahLst/>
            <a:cxnLst/>
            <a:rect l="l" t="t" r="r" b="b"/>
            <a:pathLst>
              <a:path w="21580" h="1401518">
                <a:moveTo>
                  <a:pt x="0" y="71120"/>
                </a:moveTo>
                <a:lnTo>
                  <a:pt x="2698" y="51719"/>
                </a:lnTo>
                <a:lnTo>
                  <a:pt x="5395" y="43949"/>
                </a:lnTo>
                <a:lnTo>
                  <a:pt x="8093" y="38172"/>
                </a:lnTo>
                <a:lnTo>
                  <a:pt x="10790" y="33459"/>
                </a:lnTo>
                <a:lnTo>
                  <a:pt x="13488" y="29448"/>
                </a:lnTo>
                <a:lnTo>
                  <a:pt x="16185" y="25951"/>
                </a:lnTo>
                <a:lnTo>
                  <a:pt x="18883" y="22857"/>
                </a:lnTo>
                <a:lnTo>
                  <a:pt x="21580" y="20092"/>
                </a:lnTo>
                <a:lnTo>
                  <a:pt x="21580" y="1381426"/>
                </a:lnTo>
                <a:lnTo>
                  <a:pt x="18883" y="1378661"/>
                </a:lnTo>
                <a:lnTo>
                  <a:pt x="16185" y="1375567"/>
                </a:lnTo>
                <a:lnTo>
                  <a:pt x="13488" y="1372070"/>
                </a:lnTo>
                <a:lnTo>
                  <a:pt x="10790" y="1368059"/>
                </a:lnTo>
                <a:lnTo>
                  <a:pt x="8093" y="1363346"/>
                </a:lnTo>
                <a:lnTo>
                  <a:pt x="5395" y="1357569"/>
                </a:lnTo>
                <a:lnTo>
                  <a:pt x="2698" y="1349799"/>
                </a:lnTo>
                <a:lnTo>
                  <a:pt x="0" y="1330398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205335" y="0"/>
            <a:ext cx="9525" cy="5143500"/>
          </a:xfrm>
          <a:prstGeom prst="rect">
            <a:avLst/>
          </a:prstGeom>
          <a:solidFill>
            <a:srgbClr val="00B4D8">
              <a:alpha val="15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42900" y="314920"/>
            <a:ext cx="29170" cy="34290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2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42900" y="758130"/>
            <a:ext cx="179721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170" dirty="0">
                <a:solidFill>
                  <a:srgbClr val="00B4D8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SECURITY</a:t>
            </a:r>
            <a:endParaRPr lang="en-US" sz="620" dirty="0"/>
          </a:p>
        </p:txBody>
      </p:sp>
      <p:sp>
        <p:nvSpPr>
          <p:cNvPr id="16" name="Text 14"/>
          <p:cNvSpPr/>
          <p:nvPr/>
        </p:nvSpPr>
        <p:spPr>
          <a:xfrm>
            <a:off x="342900" y="947142"/>
            <a:ext cx="1666512" cy="1081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8"/>
              </a:lnSpc>
              <a:spcAft>
                <a:spcPts val="560"/>
              </a:spcAft>
              <a:buNone/>
            </a:pPr>
            <a:r>
              <a:rPr lang="en-US" sz="169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First Line</a:t>
            </a:r>
            <a:br>
              <a:rPr dirty="0"/>
            </a:br>
            <a:r>
              <a:rPr lang="en-US" sz="169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</a:t>
            </a:r>
            <a:r>
              <a:rPr lang="en-US" sz="169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</a:t>
            </a:r>
            <a:r>
              <a:rPr lang="en-US" sz="1690" dirty="0">
                <a:solidFill>
                  <a:srgbClr val="E8F0F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:</a:t>
            </a:r>
            <a:br>
              <a:rPr dirty="0"/>
            </a:br>
            <a:r>
              <a:rPr lang="en-US" sz="169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Strong Passwords</a:t>
            </a:r>
            <a:endParaRPr lang="en-US" sz="1690" dirty="0"/>
          </a:p>
        </p:txBody>
      </p:sp>
      <p:sp>
        <p:nvSpPr>
          <p:cNvPr id="17" name="Text 15"/>
          <p:cNvSpPr/>
          <p:nvPr/>
        </p:nvSpPr>
        <p:spPr>
          <a:xfrm>
            <a:off x="342900" y="2048024"/>
            <a:ext cx="1666512" cy="322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40"/>
              </a:lnSpc>
              <a:spcAft>
                <a:spcPts val="1350"/>
              </a:spcAft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Weak passwords are the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#1 entry point f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or hackers.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42900" y="3827859"/>
            <a:ext cx="1633835" cy="1057870"/>
          </a:xfrm>
          <a:prstGeom prst="roundRect">
            <a:avLst>
              <a:gd name="adj" fmla="val 6723"/>
            </a:avLst>
          </a:prstGeom>
          <a:gradFill rotWithShape="1">
            <a:gsLst>
              <a:gs pos="0">
                <a:srgbClr val="00B4D8">
                  <a:alpha val="13000"/>
                </a:srgbClr>
              </a:gs>
              <a:gs pos="100000">
                <a:srgbClr val="00B4D8">
                  <a:alpha val="5000"/>
                </a:srgbClr>
              </a:gs>
            </a:gsLst>
            <a:lin ang="2700000" scaled="1"/>
          </a:gra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>
            <a:alphaModFix amt="7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3446" y="4494609"/>
            <a:ext cx="481905" cy="481905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480566" y="3951684"/>
            <a:ext cx="1453598" cy="271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40"/>
              </a:lnSpc>
              <a:buNone/>
            </a:pPr>
            <a:r>
              <a:rPr lang="en-US" sz="214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2140" dirty="0"/>
          </a:p>
        </p:txBody>
      </p:sp>
      <p:sp>
        <p:nvSpPr>
          <p:cNvPr id="21" name="Text 18"/>
          <p:cNvSpPr/>
          <p:nvPr/>
        </p:nvSpPr>
        <p:spPr>
          <a:xfrm>
            <a:off x="480566" y="4252614"/>
            <a:ext cx="1385673" cy="519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 hacking-related breaches involve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weak or stolen passwords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480566" y="4772588"/>
            <a:ext cx="1385673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— Verizon Data Breach Investigations Report</a:t>
            </a:r>
            <a:endParaRPr lang="en-US" sz="590" dirty="0"/>
          </a:p>
        </p:txBody>
      </p:sp>
      <p:sp>
        <p:nvSpPr>
          <p:cNvPr id="23" name="Text 20"/>
          <p:cNvSpPr/>
          <p:nvPr/>
        </p:nvSpPr>
        <p:spPr>
          <a:xfrm>
            <a:off x="2472630" y="257770"/>
            <a:ext cx="699209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140" dirty="0">
                <a:solidFill>
                  <a:srgbClr val="00B4D8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ESSENTIAL PASSWORD RULES</a:t>
            </a:r>
            <a:endParaRPr lang="en-US" sz="620" dirty="0"/>
          </a:p>
        </p:txBody>
      </p:sp>
      <p:sp>
        <p:nvSpPr>
          <p:cNvPr id="24" name="Text 21"/>
          <p:cNvSpPr/>
          <p:nvPr/>
        </p:nvSpPr>
        <p:spPr>
          <a:xfrm>
            <a:off x="2472630" y="432941"/>
            <a:ext cx="6356449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18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2472630" y="511522"/>
            <a:ext cx="3092500" cy="1420416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 23"/>
          <p:cNvSpPr/>
          <p:nvPr/>
        </p:nvSpPr>
        <p:spPr>
          <a:xfrm>
            <a:off x="2582466" y="613618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5057" y="676210"/>
            <a:ext cx="132588" cy="132588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2932807" y="613618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Length Is Strength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2932807" y="878779"/>
            <a:ext cx="2566562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minimum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12–16 characters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A 16-character password is exponentially harder to crack.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5736580" y="511522"/>
            <a:ext cx="3092500" cy="1420416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 27"/>
          <p:cNvSpPr/>
          <p:nvPr/>
        </p:nvSpPr>
        <p:spPr>
          <a:xfrm>
            <a:off x="5846415" y="613618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9006" y="676210"/>
            <a:ext cx="132588" cy="132588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6196757" y="613618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a Mix</a:t>
            </a:r>
            <a:endParaRPr lang="en-US" sz="1400" dirty="0"/>
          </a:p>
        </p:txBody>
      </p:sp>
      <p:sp>
        <p:nvSpPr>
          <p:cNvPr id="34" name="Text 29"/>
          <p:cNvSpPr/>
          <p:nvPr/>
        </p:nvSpPr>
        <p:spPr>
          <a:xfrm>
            <a:off x="6196757" y="852655"/>
            <a:ext cx="2566562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Combine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uppercase, lowercase, numbers &amp; symbols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Avoid predictable substitutions like @ for a.</a:t>
            </a:r>
            <a:endParaRPr lang="en-US" sz="1200" dirty="0"/>
          </a:p>
        </p:txBody>
      </p:sp>
      <p:sp>
        <p:nvSpPr>
          <p:cNvPr id="35" name="Text 30"/>
          <p:cNvSpPr/>
          <p:nvPr/>
        </p:nvSpPr>
        <p:spPr>
          <a:xfrm>
            <a:off x="2472630" y="2002929"/>
            <a:ext cx="3092500" cy="1420416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ext 31"/>
          <p:cNvSpPr/>
          <p:nvPr/>
        </p:nvSpPr>
        <p:spPr>
          <a:xfrm>
            <a:off x="2582466" y="2105025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5057" y="2167616"/>
            <a:ext cx="132588" cy="132588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2932807" y="2105025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Avoid Personal Info</a:t>
            </a:r>
            <a:endParaRPr lang="en-US" sz="1400" dirty="0"/>
          </a:p>
        </p:txBody>
      </p:sp>
      <p:sp>
        <p:nvSpPr>
          <p:cNvPr id="39" name="Text 33"/>
          <p:cNvSpPr/>
          <p:nvPr/>
        </p:nvSpPr>
        <p:spPr>
          <a:xfrm>
            <a:off x="2932807" y="2370186"/>
            <a:ext cx="2566562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Never use your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birthday, pet name,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or sports team — attackers try these first.</a:t>
            </a:r>
            <a:endParaRPr lang="en-US" sz="1200" dirty="0"/>
          </a:p>
        </p:txBody>
      </p:sp>
      <p:sp>
        <p:nvSpPr>
          <p:cNvPr id="40" name="Text 34"/>
          <p:cNvSpPr/>
          <p:nvPr/>
        </p:nvSpPr>
        <p:spPr>
          <a:xfrm>
            <a:off x="5736580" y="2002929"/>
            <a:ext cx="3092500" cy="1420416"/>
          </a:xfrm>
          <a:prstGeom prst="roundRect">
            <a:avLst>
              <a:gd name="adj" fmla="val 5007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 35"/>
          <p:cNvSpPr/>
          <p:nvPr/>
        </p:nvSpPr>
        <p:spPr>
          <a:xfrm>
            <a:off x="5846415" y="2105025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09006" y="2167616"/>
            <a:ext cx="132588" cy="132588"/>
          </a:xfrm>
          <a:prstGeom prst="rect">
            <a:avLst/>
          </a:prstGeom>
        </p:spPr>
      </p:pic>
      <p:sp>
        <p:nvSpPr>
          <p:cNvPr id="43" name="Text 36"/>
          <p:cNvSpPr/>
          <p:nvPr/>
        </p:nvSpPr>
        <p:spPr>
          <a:xfrm>
            <a:off x="6196757" y="2105025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Never Reuse Passwords</a:t>
            </a:r>
            <a:endParaRPr lang="en-US" sz="1400" dirty="0"/>
          </a:p>
        </p:txBody>
      </p:sp>
      <p:sp>
        <p:nvSpPr>
          <p:cNvPr id="44" name="Text 37"/>
          <p:cNvSpPr/>
          <p:nvPr/>
        </p:nvSpPr>
        <p:spPr>
          <a:xfrm>
            <a:off x="6196757" y="2370186"/>
            <a:ext cx="2566562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One breach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exposes all accounts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if you reuse passwords. Every account needs a unique password.</a:t>
            </a:r>
            <a:endParaRPr lang="en-US" sz="1200" dirty="0"/>
          </a:p>
        </p:txBody>
      </p:sp>
      <p:sp>
        <p:nvSpPr>
          <p:cNvPr id="45" name="Text 38"/>
          <p:cNvSpPr/>
          <p:nvPr/>
        </p:nvSpPr>
        <p:spPr>
          <a:xfrm>
            <a:off x="2472630" y="3494336"/>
            <a:ext cx="3092500" cy="1420564"/>
          </a:xfrm>
          <a:prstGeom prst="roundRect">
            <a:avLst>
              <a:gd name="adj" fmla="val 5006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6" name="Text 39"/>
          <p:cNvSpPr/>
          <p:nvPr/>
        </p:nvSpPr>
        <p:spPr>
          <a:xfrm>
            <a:off x="2582466" y="359643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5057" y="3659023"/>
            <a:ext cx="132588" cy="132588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2932807" y="3596432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a Passphrase</a:t>
            </a:r>
            <a:endParaRPr lang="en-US" sz="1400" dirty="0"/>
          </a:p>
        </p:txBody>
      </p:sp>
      <p:sp>
        <p:nvSpPr>
          <p:cNvPr id="49" name="Text 41"/>
          <p:cNvSpPr/>
          <p:nvPr/>
        </p:nvSpPr>
        <p:spPr>
          <a:xfrm>
            <a:off x="2932807" y="3736906"/>
            <a:ext cx="2566562" cy="4887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 random words work great: </a:t>
            </a:r>
            <a:r>
              <a:rPr lang="en-US" sz="120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bluecoffeedesklamp99!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— long, memorable, and extremely hard to crack.</a:t>
            </a:r>
            <a:endParaRPr lang="en-US" sz="1200" dirty="0"/>
          </a:p>
        </p:txBody>
      </p:sp>
      <p:sp>
        <p:nvSpPr>
          <p:cNvPr id="50" name="Text 42"/>
          <p:cNvSpPr/>
          <p:nvPr/>
        </p:nvSpPr>
        <p:spPr>
          <a:xfrm>
            <a:off x="5736580" y="3494336"/>
            <a:ext cx="3092500" cy="1420564"/>
          </a:xfrm>
          <a:prstGeom prst="roundRect">
            <a:avLst>
              <a:gd name="adj" fmla="val 5006"/>
            </a:avLst>
          </a:prstGeom>
          <a:solidFill>
            <a:schemeClr val="bg1"/>
          </a:solidFill>
          <a:ln w="9525">
            <a:solidFill>
              <a:srgbClr val="00B4D8">
                <a:alpha val="1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Text 43"/>
          <p:cNvSpPr/>
          <p:nvPr/>
        </p:nvSpPr>
        <p:spPr>
          <a:xfrm>
            <a:off x="5846415" y="359643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9006" y="3659023"/>
            <a:ext cx="132588" cy="132588"/>
          </a:xfrm>
          <a:prstGeom prst="rect">
            <a:avLst/>
          </a:prstGeom>
        </p:spPr>
      </p:pic>
      <p:sp>
        <p:nvSpPr>
          <p:cNvPr id="53" name="Text 44"/>
          <p:cNvSpPr/>
          <p:nvPr/>
        </p:nvSpPr>
        <p:spPr>
          <a:xfrm>
            <a:off x="6196757" y="3596432"/>
            <a:ext cx="2767861" cy="120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Check for Breaches</a:t>
            </a:r>
            <a:endParaRPr lang="en-US" sz="1400" dirty="0"/>
          </a:p>
        </p:txBody>
      </p:sp>
      <p:sp>
        <p:nvSpPr>
          <p:cNvPr id="54" name="Text 45"/>
          <p:cNvSpPr/>
          <p:nvPr/>
        </p:nvSpPr>
        <p:spPr>
          <a:xfrm>
            <a:off x="6196757" y="3755253"/>
            <a:ext cx="2566562" cy="94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86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haveibeenpwned.com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to check if your email appeared in a known data breach — then act fast.</a:t>
            </a:r>
          </a:p>
          <a:p>
            <a:pPr marL="0" indent="0" algn="l">
              <a:lnSpc>
                <a:spcPts val="986"/>
              </a:lnSpc>
              <a:buNone/>
            </a:pPr>
            <a:endParaRPr lang="en-US" sz="12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lnSpc>
                <a:spcPts val="986"/>
              </a:lnSpc>
              <a:buNone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spell URLs in lower case. Proper case would be HaveIBeenPwned.com, which appears to be malicious website.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2896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0050" y="207764"/>
            <a:ext cx="299591" cy="299591"/>
          </a:xfrm>
          <a:prstGeom prst="roundRect">
            <a:avLst>
              <a:gd name="adj" fmla="val 23739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4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552" y="291266"/>
            <a:ext cx="132588" cy="1325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9951" y="145256"/>
            <a:ext cx="4028767" cy="24675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943"/>
              </a:lnSpc>
              <a:spcAft>
                <a:spcPts val="170"/>
              </a:spcAft>
              <a:buNone/>
            </a:pPr>
            <a:r>
              <a:rPr lang="en-US" sz="1690" kern="0" spc="34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Level Up: Password Managers &amp; MFA</a:t>
            </a:r>
            <a:endParaRPr lang="en-US" sz="1690" dirty="0"/>
          </a:p>
        </p:txBody>
      </p:sp>
      <p:sp>
        <p:nvSpPr>
          <p:cNvPr id="6" name="Text 3"/>
          <p:cNvSpPr/>
          <p:nvPr/>
        </p:nvSpPr>
        <p:spPr>
          <a:xfrm>
            <a:off x="799951" y="413593"/>
            <a:ext cx="4141723" cy="1562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30"/>
              </a:lnSpc>
              <a:buNone/>
            </a:pPr>
            <a:r>
              <a:rPr lang="en-US" sz="820" dirty="0">
                <a:solidFill>
                  <a:srgbClr val="00B4D8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tools that dramatically reduce your risk with minimal effort</a:t>
            </a:r>
            <a:endParaRPr lang="en-US" sz="820" dirty="0"/>
          </a:p>
        </p:txBody>
      </p:sp>
      <p:sp>
        <p:nvSpPr>
          <p:cNvPr id="7" name="Text 4"/>
          <p:cNvSpPr/>
          <p:nvPr/>
        </p:nvSpPr>
        <p:spPr>
          <a:xfrm>
            <a:off x="6497241" y="261045"/>
            <a:ext cx="2291644" cy="206871"/>
          </a:xfrm>
          <a:prstGeom prst="roundRect">
            <a:avLst>
              <a:gd name="adj" fmla="val 69372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45000"/>
              </a:srgbClr>
            </a:solidFill>
          </a:ln>
        </p:spPr>
        <p:txBody>
          <a:bodyPr wrap="none" lIns="100330" tIns="29210" rIns="100330" bIns="29210" rtlCol="0" anchor="t"/>
          <a:lstStyle/>
          <a:p>
            <a:pPr marL="0" indent="0" algn="l">
              <a:buNone/>
            </a:pPr>
            <a:r>
              <a:rPr lang="en-US" sz="680" b="1" kern="0" spc="54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SECURITY · AUTHENTICATION</a:t>
            </a:r>
            <a:endParaRPr lang="en-US" sz="680" dirty="0"/>
          </a:p>
        </p:txBody>
      </p:sp>
      <p:sp>
        <p:nvSpPr>
          <p:cNvPr id="8" name="Text 5"/>
          <p:cNvSpPr/>
          <p:nvPr/>
        </p:nvSpPr>
        <p:spPr>
          <a:xfrm>
            <a:off x="342900" y="85710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80566" y="99476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0F7FC"/>
              </a:gs>
              <a:gs pos="100000">
                <a:srgbClr val="B2EBF2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727" y="1092928"/>
            <a:ext cx="132588" cy="132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00563" y="99476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MANAGER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909786" y="1197796"/>
            <a:ext cx="2252663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Password Manager?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909786" y="1469259"/>
            <a:ext cx="2088833" cy="727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digital vault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stores all your passwords in encrypted form. You only need to remember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master password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it handles the rest.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195638" y="85710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3333304" y="99476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0F7FC"/>
              </a:gs>
              <a:gs pos="100000">
                <a:srgbClr val="B2EBF2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31465" y="1092928"/>
            <a:ext cx="132588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753594" y="99476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PICKS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762524" y="1197796"/>
            <a:ext cx="225282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Password Managers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3762524" y="1469259"/>
            <a:ext cx="2088984" cy="59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95"/>
              </a:lnSpc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Bitwarden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(free, open source) ·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1Password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Dashlane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LastPass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All offer browser extensions and mobile apps for seamless access.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6048524" y="85710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6186190" y="99476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0F7FC"/>
              </a:gs>
              <a:gs pos="100000">
                <a:srgbClr val="B2EBF2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4351" y="1092928"/>
            <a:ext cx="132588" cy="1325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614554" y="99476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0F7FC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615410" y="1197796"/>
            <a:ext cx="2252663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Manager Benefits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6615410" y="1469259"/>
            <a:ext cx="2088833" cy="727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random, unique passwords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every site · Alerts you to weak or reused passwords.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Syncs across all devices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automatically.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342900" y="295766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1"/>
          <p:cNvSpPr/>
          <p:nvPr/>
        </p:nvSpPr>
        <p:spPr>
          <a:xfrm>
            <a:off x="480566" y="309532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8F5E9"/>
              </a:gs>
              <a:gs pos="100000">
                <a:srgbClr val="C8E6C9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727" y="3193488"/>
            <a:ext cx="132588" cy="1325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99388" y="309532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8F5E9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MFA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909786" y="3298356"/>
            <a:ext cx="2252663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MFA?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909786" y="3569819"/>
            <a:ext cx="2088833" cy="866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Multi-Factor Authentication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requires a second proof of identity — a time-based code, an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authenticator app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or a physical security key — beyond just your password.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3195638" y="295766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6"/>
          <p:cNvSpPr/>
          <p:nvPr/>
        </p:nvSpPr>
        <p:spPr>
          <a:xfrm>
            <a:off x="3333304" y="309532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8F5E9"/>
              </a:gs>
              <a:gs pos="100000">
                <a:srgbClr val="C8E6C9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31465" y="3193488"/>
            <a:ext cx="132588" cy="13258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3758943" y="309532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8F5E9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3762524" y="3298356"/>
            <a:ext cx="2252826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MFA Is Critical</a:t>
            </a:r>
            <a:endParaRPr lang="en-US" sz="1200" dirty="0"/>
          </a:p>
        </p:txBody>
      </p:sp>
      <p:sp>
        <p:nvSpPr>
          <p:cNvPr id="37" name="Text 29"/>
          <p:cNvSpPr/>
          <p:nvPr/>
        </p:nvSpPr>
        <p:spPr>
          <a:xfrm>
            <a:off x="3762524" y="3569819"/>
            <a:ext cx="2088984" cy="751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a stolen password, attackers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get in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without the second factor. MFA blocks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99.9% of automated attacks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648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(Microsoft)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6048524" y="2957661"/>
            <a:ext cx="2752344" cy="1956816"/>
          </a:xfrm>
          <a:prstGeom prst="roundRect">
            <a:avLst>
              <a:gd name="adj" fmla="val 4317"/>
            </a:avLst>
          </a:prstGeom>
          <a:solidFill>
            <a:srgbClr val="FFFFFF"/>
          </a:solidFill>
          <a:ln w="9525">
            <a:solidFill>
              <a:srgbClr val="D0DCE8"/>
            </a:solidFill>
          </a:ln>
          <a:effectLst>
            <a:outerShdw blurRad="71120" dist="13970" dir="5400000" algn="bl" rotWithShape="0">
              <a:srgbClr val="001E3C">
                <a:alpha val="7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1"/>
          <p:cNvSpPr/>
          <p:nvPr/>
        </p:nvSpPr>
        <p:spPr>
          <a:xfrm>
            <a:off x="6186190" y="3095327"/>
            <a:ext cx="328910" cy="328910"/>
          </a:xfrm>
          <a:prstGeom prst="roundRect">
            <a:avLst>
              <a:gd name="adj" fmla="val 21623"/>
            </a:avLst>
          </a:prstGeom>
          <a:gradFill rotWithShape="1">
            <a:gsLst>
              <a:gs pos="0">
                <a:srgbClr val="E8F5E9"/>
              </a:gs>
              <a:gs pos="100000">
                <a:srgbClr val="C8E6C9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4351" y="3193488"/>
            <a:ext cx="132588" cy="132588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6612348" y="3095327"/>
            <a:ext cx="2103120" cy="121890"/>
          </a:xfrm>
          <a:prstGeom prst="roundRect">
            <a:avLst>
              <a:gd name="adj" fmla="val 23964"/>
            </a:avLst>
          </a:prstGeom>
          <a:solidFill>
            <a:srgbClr val="E8F5E9"/>
          </a:solidFill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</a:t>
            </a:r>
            <a:endParaRPr lang="en-US" sz="1200" dirty="0"/>
          </a:p>
        </p:txBody>
      </p:sp>
      <p:sp>
        <p:nvSpPr>
          <p:cNvPr id="42" name="Text 33"/>
          <p:cNvSpPr/>
          <p:nvPr/>
        </p:nvSpPr>
        <p:spPr>
          <a:xfrm>
            <a:off x="6615410" y="3298356"/>
            <a:ext cx="2252663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80"/>
              </a:spcAft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Authenticators</a:t>
            </a:r>
            <a:endParaRPr lang="en-US" sz="1200" dirty="0"/>
          </a:p>
        </p:txBody>
      </p:sp>
      <p:sp>
        <p:nvSpPr>
          <p:cNvPr id="43" name="Text 34"/>
          <p:cNvSpPr/>
          <p:nvPr/>
        </p:nvSpPr>
        <p:spPr>
          <a:xfrm>
            <a:off x="6615410" y="3569819"/>
            <a:ext cx="2088833" cy="58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Authenticator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Authenticator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12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Authy</a:t>
            </a:r>
            <a:r>
              <a:rPr lang="en-US" sz="1200" dirty="0">
                <a:solidFill>
                  <a:srgbClr val="4A61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Always prefer authenticator apps over SMS — SMS can be intercepted.</a:t>
            </a:r>
            <a:endParaRPr lang="en-US" sz="1200" dirty="0"/>
          </a:p>
        </p:txBody>
      </p:sp>
      <p:sp>
        <p:nvSpPr>
          <p:cNvPr id="44" name="Text 35"/>
          <p:cNvSpPr/>
          <p:nvPr/>
        </p:nvSpPr>
        <p:spPr>
          <a:xfrm>
            <a:off x="0" y="4914900"/>
            <a:ext cx="9144000" cy="228600"/>
          </a:xfrm>
          <a:prstGeom prst="rect">
            <a:avLst/>
          </a:prstGeom>
          <a:solidFill>
            <a:schemeClr val="bg1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6"/>
          <p:cNvSpPr/>
          <p:nvPr/>
        </p:nvSpPr>
        <p:spPr>
          <a:xfrm>
            <a:off x="447824" y="4959697"/>
            <a:ext cx="48474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MFA blocks  of automated attacks</a:t>
            </a:r>
            <a:endParaRPr lang="en-US" sz="680" dirty="0"/>
          </a:p>
        </p:txBody>
      </p:sp>
      <p:pic>
        <p:nvPicPr>
          <p:cNvPr id="4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628" y="4962832"/>
            <a:ext cx="132588" cy="132588"/>
          </a:xfrm>
          <a:prstGeom prst="rect">
            <a:avLst/>
          </a:prstGeom>
        </p:spPr>
      </p:pic>
      <p:sp>
        <p:nvSpPr>
          <p:cNvPr id="47" name="Text 37"/>
          <p:cNvSpPr/>
          <p:nvPr/>
        </p:nvSpPr>
        <p:spPr>
          <a:xfrm>
            <a:off x="2345382" y="5014615"/>
            <a:ext cx="29170" cy="29170"/>
          </a:xfrm>
          <a:prstGeom prst="ellipse">
            <a:avLst/>
          </a:prstGeom>
          <a:solidFill>
            <a:srgbClr val="00B4D8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38"/>
          <p:cNvSpPr/>
          <p:nvPr/>
        </p:nvSpPr>
        <p:spPr>
          <a:xfrm>
            <a:off x="2729805" y="4964460"/>
            <a:ext cx="197566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One master password unlocks your entire vault</a:t>
            </a:r>
            <a:endParaRPr lang="en-US" sz="680" dirty="0"/>
          </a:p>
        </p:txBody>
      </p:sp>
      <p:pic>
        <p:nvPicPr>
          <p:cNvPr id="49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1610" y="4962832"/>
            <a:ext cx="132588" cy="132588"/>
          </a:xfrm>
          <a:prstGeom prst="rect">
            <a:avLst/>
          </a:prstGeom>
        </p:spPr>
      </p:pic>
      <p:sp>
        <p:nvSpPr>
          <p:cNvPr id="50" name="Text 39"/>
          <p:cNvSpPr/>
          <p:nvPr/>
        </p:nvSpPr>
        <p:spPr>
          <a:xfrm>
            <a:off x="4754463" y="5014615"/>
            <a:ext cx="29170" cy="29170"/>
          </a:xfrm>
          <a:prstGeom prst="ellipse">
            <a:avLst/>
          </a:prstGeom>
          <a:solidFill>
            <a:srgbClr val="00B4D8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0"/>
          <p:cNvSpPr/>
          <p:nvPr/>
        </p:nvSpPr>
        <p:spPr>
          <a:xfrm>
            <a:off x="5138886" y="4959697"/>
            <a:ext cx="51634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Bitwarden</a:t>
            </a:r>
            <a:r>
              <a:rPr lang="en-US" sz="6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is an open source password manager</a:t>
            </a:r>
            <a:endParaRPr lang="en-US" sz="680" dirty="0"/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80691" y="4962832"/>
            <a:ext cx="132588" cy="132588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6814542" y="5014615"/>
            <a:ext cx="29170" cy="29170"/>
          </a:xfrm>
          <a:prstGeom prst="ellipse">
            <a:avLst/>
          </a:prstGeom>
          <a:solidFill>
            <a:srgbClr val="00B4D8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2"/>
          <p:cNvSpPr/>
          <p:nvPr/>
        </p:nvSpPr>
        <p:spPr>
          <a:xfrm>
            <a:off x="7198965" y="4964460"/>
            <a:ext cx="17862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Prefer authenticator apps over SMS codes</a:t>
            </a:r>
            <a:endParaRPr lang="en-US" sz="680" dirty="0"/>
          </a:p>
        </p:txBody>
      </p:sp>
      <p:pic>
        <p:nvPicPr>
          <p:cNvPr id="55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40770" y="4962832"/>
            <a:ext cx="132588" cy="132588"/>
          </a:xfrm>
          <a:prstGeom prst="rect">
            <a:avLst/>
          </a:prstGeom>
        </p:spPr>
      </p:pic>
      <p:sp>
        <p:nvSpPr>
          <p:cNvPr id="57" name="Text 44"/>
          <p:cNvSpPr/>
          <p:nvPr/>
        </p:nvSpPr>
        <p:spPr>
          <a:xfrm>
            <a:off x="0" y="707380"/>
            <a:ext cx="9144000" cy="21580"/>
          </a:xfrm>
          <a:prstGeom prst="rect">
            <a:avLst/>
          </a:prstGeom>
          <a:gradFill rotWithShape="1">
            <a:gsLst>
              <a:gs pos="0">
                <a:srgbClr val="00B4D8"/>
              </a:gs>
              <a:gs pos="50000">
                <a:srgbClr val="0077A8"/>
              </a:gs>
              <a:gs pos="100000">
                <a:srgbClr val="00B4D8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5"/>
          <p:cNvSpPr/>
          <p:nvPr/>
        </p:nvSpPr>
        <p:spPr>
          <a:xfrm>
            <a:off x="352425" y="866626"/>
            <a:ext cx="29170" cy="1981200"/>
          </a:xfrm>
          <a:custGeom>
            <a:avLst/>
            <a:gdLst/>
            <a:ahLst/>
            <a:cxnLst/>
            <a:rect l="l" t="t" r="r" b="b"/>
            <a:pathLst>
              <a:path w="29170" h="1981200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550"/>
                </a:lnTo>
                <a:lnTo>
                  <a:pt x="25524" y="1956135"/>
                </a:lnTo>
                <a:lnTo>
                  <a:pt x="21878" y="1952286"/>
                </a:lnTo>
                <a:lnTo>
                  <a:pt x="18231" y="1947911"/>
                </a:lnTo>
                <a:lnTo>
                  <a:pt x="14585" y="1942865"/>
                </a:lnTo>
                <a:lnTo>
                  <a:pt x="10939" y="1936908"/>
                </a:lnTo>
                <a:lnTo>
                  <a:pt x="7293" y="1929573"/>
                </a:lnTo>
                <a:lnTo>
                  <a:pt x="3646" y="1919669"/>
                </a:lnTo>
                <a:lnTo>
                  <a:pt x="0" y="1894840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86A8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46"/>
          <p:cNvSpPr/>
          <p:nvPr/>
        </p:nvSpPr>
        <p:spPr>
          <a:xfrm>
            <a:off x="3205163" y="866626"/>
            <a:ext cx="29170" cy="1981200"/>
          </a:xfrm>
          <a:custGeom>
            <a:avLst/>
            <a:gdLst/>
            <a:ahLst/>
            <a:cxnLst/>
            <a:rect l="l" t="t" r="r" b="b"/>
            <a:pathLst>
              <a:path w="29170" h="1981200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550"/>
                </a:lnTo>
                <a:lnTo>
                  <a:pt x="25524" y="1956135"/>
                </a:lnTo>
                <a:lnTo>
                  <a:pt x="21878" y="1952286"/>
                </a:lnTo>
                <a:lnTo>
                  <a:pt x="18231" y="1947911"/>
                </a:lnTo>
                <a:lnTo>
                  <a:pt x="14585" y="1942865"/>
                </a:lnTo>
                <a:lnTo>
                  <a:pt x="10939" y="1936908"/>
                </a:lnTo>
                <a:lnTo>
                  <a:pt x="7293" y="1929573"/>
                </a:lnTo>
                <a:lnTo>
                  <a:pt x="3646" y="1919669"/>
                </a:lnTo>
                <a:lnTo>
                  <a:pt x="0" y="1894840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86A8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47"/>
          <p:cNvSpPr/>
          <p:nvPr/>
        </p:nvSpPr>
        <p:spPr>
          <a:xfrm>
            <a:off x="6058049" y="866626"/>
            <a:ext cx="29170" cy="1981200"/>
          </a:xfrm>
          <a:custGeom>
            <a:avLst/>
            <a:gdLst/>
            <a:ahLst/>
            <a:cxnLst/>
            <a:rect l="l" t="t" r="r" b="b"/>
            <a:pathLst>
              <a:path w="29170" h="1981200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550"/>
                </a:lnTo>
                <a:lnTo>
                  <a:pt x="25524" y="1956135"/>
                </a:lnTo>
                <a:lnTo>
                  <a:pt x="21878" y="1952286"/>
                </a:lnTo>
                <a:lnTo>
                  <a:pt x="18231" y="1947911"/>
                </a:lnTo>
                <a:lnTo>
                  <a:pt x="14585" y="1942865"/>
                </a:lnTo>
                <a:lnTo>
                  <a:pt x="10939" y="1936908"/>
                </a:lnTo>
                <a:lnTo>
                  <a:pt x="7293" y="1929573"/>
                </a:lnTo>
                <a:lnTo>
                  <a:pt x="3646" y="1919669"/>
                </a:lnTo>
                <a:lnTo>
                  <a:pt x="0" y="1894840"/>
                </a:lnTo>
                <a:close/>
              </a:path>
            </a:pathLst>
          </a:custGeom>
          <a:gradFill rotWithShape="1">
            <a:gsLst>
              <a:gs pos="0">
                <a:srgbClr val="00B4D8"/>
              </a:gs>
              <a:gs pos="100000">
                <a:srgbClr val="0086A8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48"/>
          <p:cNvSpPr/>
          <p:nvPr/>
        </p:nvSpPr>
        <p:spPr>
          <a:xfrm>
            <a:off x="352425" y="2967186"/>
            <a:ext cx="29170" cy="1981352"/>
          </a:xfrm>
          <a:custGeom>
            <a:avLst/>
            <a:gdLst/>
            <a:ahLst/>
            <a:cxnLst/>
            <a:rect l="l" t="t" r="r" b="b"/>
            <a:pathLst>
              <a:path w="29170" h="1981352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702"/>
                </a:lnTo>
                <a:lnTo>
                  <a:pt x="25524" y="1956287"/>
                </a:lnTo>
                <a:lnTo>
                  <a:pt x="21878" y="1952439"/>
                </a:lnTo>
                <a:lnTo>
                  <a:pt x="18231" y="1948064"/>
                </a:lnTo>
                <a:lnTo>
                  <a:pt x="14585" y="1943018"/>
                </a:lnTo>
                <a:lnTo>
                  <a:pt x="10939" y="1937060"/>
                </a:lnTo>
                <a:lnTo>
                  <a:pt x="7293" y="1929726"/>
                </a:lnTo>
                <a:lnTo>
                  <a:pt x="3646" y="1919822"/>
                </a:lnTo>
                <a:lnTo>
                  <a:pt x="0" y="1894992"/>
                </a:lnTo>
                <a:close/>
              </a:path>
            </a:pathLst>
          </a:custGeom>
          <a:gradFill rotWithShape="1">
            <a:gsLst>
              <a:gs pos="0">
                <a:srgbClr val="43A047"/>
              </a:gs>
              <a:gs pos="100000">
                <a:srgbClr val="2E7D32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49"/>
          <p:cNvSpPr/>
          <p:nvPr/>
        </p:nvSpPr>
        <p:spPr>
          <a:xfrm>
            <a:off x="3205163" y="2967186"/>
            <a:ext cx="29170" cy="1981352"/>
          </a:xfrm>
          <a:custGeom>
            <a:avLst/>
            <a:gdLst/>
            <a:ahLst/>
            <a:cxnLst/>
            <a:rect l="l" t="t" r="r" b="b"/>
            <a:pathLst>
              <a:path w="29170" h="1981352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702"/>
                </a:lnTo>
                <a:lnTo>
                  <a:pt x="25524" y="1956287"/>
                </a:lnTo>
                <a:lnTo>
                  <a:pt x="21878" y="1952439"/>
                </a:lnTo>
                <a:lnTo>
                  <a:pt x="18231" y="1948064"/>
                </a:lnTo>
                <a:lnTo>
                  <a:pt x="14585" y="1943018"/>
                </a:lnTo>
                <a:lnTo>
                  <a:pt x="10939" y="1937060"/>
                </a:lnTo>
                <a:lnTo>
                  <a:pt x="7293" y="1929726"/>
                </a:lnTo>
                <a:lnTo>
                  <a:pt x="3646" y="1919822"/>
                </a:lnTo>
                <a:lnTo>
                  <a:pt x="0" y="1894992"/>
                </a:lnTo>
                <a:close/>
              </a:path>
            </a:pathLst>
          </a:custGeom>
          <a:gradFill rotWithShape="1">
            <a:gsLst>
              <a:gs pos="0">
                <a:srgbClr val="43A047"/>
              </a:gs>
              <a:gs pos="100000">
                <a:srgbClr val="2E7D32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0"/>
          <p:cNvSpPr/>
          <p:nvPr/>
        </p:nvSpPr>
        <p:spPr>
          <a:xfrm>
            <a:off x="6058049" y="2967186"/>
            <a:ext cx="29170" cy="1981352"/>
          </a:xfrm>
          <a:custGeom>
            <a:avLst/>
            <a:gdLst/>
            <a:ahLst/>
            <a:cxnLst/>
            <a:rect l="l" t="t" r="r" b="b"/>
            <a:pathLst>
              <a:path w="29170" h="1981352">
                <a:moveTo>
                  <a:pt x="0" y="86360"/>
                </a:moveTo>
                <a:lnTo>
                  <a:pt x="3646" y="61531"/>
                </a:lnTo>
                <a:lnTo>
                  <a:pt x="7293" y="51627"/>
                </a:lnTo>
                <a:lnTo>
                  <a:pt x="10939" y="44292"/>
                </a:lnTo>
                <a:lnTo>
                  <a:pt x="14585" y="38335"/>
                </a:lnTo>
                <a:lnTo>
                  <a:pt x="18231" y="33289"/>
                </a:lnTo>
                <a:lnTo>
                  <a:pt x="21878" y="28914"/>
                </a:lnTo>
                <a:lnTo>
                  <a:pt x="25524" y="25065"/>
                </a:lnTo>
                <a:lnTo>
                  <a:pt x="29170" y="21650"/>
                </a:lnTo>
                <a:lnTo>
                  <a:pt x="29170" y="1959702"/>
                </a:lnTo>
                <a:lnTo>
                  <a:pt x="25524" y="1956287"/>
                </a:lnTo>
                <a:lnTo>
                  <a:pt x="21878" y="1952439"/>
                </a:lnTo>
                <a:lnTo>
                  <a:pt x="18231" y="1948064"/>
                </a:lnTo>
                <a:lnTo>
                  <a:pt x="14585" y="1943018"/>
                </a:lnTo>
                <a:lnTo>
                  <a:pt x="10939" y="1937060"/>
                </a:lnTo>
                <a:lnTo>
                  <a:pt x="7293" y="1929726"/>
                </a:lnTo>
                <a:lnTo>
                  <a:pt x="3646" y="1919822"/>
                </a:lnTo>
                <a:lnTo>
                  <a:pt x="0" y="1894992"/>
                </a:lnTo>
                <a:close/>
              </a:path>
            </a:pathLst>
          </a:custGeom>
          <a:gradFill rotWithShape="1">
            <a:gsLst>
              <a:gs pos="0">
                <a:srgbClr val="43A047"/>
              </a:gs>
              <a:gs pos="100000">
                <a:srgbClr val="2E7D32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8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90000" t="50000" r="1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591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2070" y="841028"/>
            <a:ext cx="8399859" cy="9525"/>
          </a:xfrm>
          <a:prstGeom prst="rect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2070" y="257770"/>
            <a:ext cx="5578391" cy="296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35"/>
              </a:lnSpc>
              <a:buNone/>
            </a:pPr>
            <a:r>
              <a:rPr lang="en-US" sz="2030" kern="0" spc="-2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Devices Are a </a:t>
            </a:r>
            <a:r>
              <a:rPr lang="en-US" sz="2030" kern="0" spc="-2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Target:</a:t>
            </a:r>
            <a:r>
              <a:rPr lang="en-US" sz="2030" kern="0" spc="-2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Keep Them Secure</a:t>
            </a:r>
            <a:endParaRPr lang="en-US" sz="2030" dirty="0"/>
          </a:p>
        </p:txBody>
      </p:sp>
      <p:sp>
        <p:nvSpPr>
          <p:cNvPr id="7" name="Text 5"/>
          <p:cNvSpPr/>
          <p:nvPr/>
        </p:nvSpPr>
        <p:spPr>
          <a:xfrm>
            <a:off x="372070" y="583257"/>
            <a:ext cx="57347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230"/>
              </a:spcBef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Phones, laptops, and tablets all need proactive protection.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784628" y="286941"/>
            <a:ext cx="840135" cy="380626"/>
          </a:xfrm>
          <a:prstGeom prst="roundRect">
            <a:avLst>
              <a:gd name="adj" fmla="val 15015"/>
            </a:avLst>
          </a:prstGeom>
          <a:solidFill>
            <a:srgbClr val="00B4D8">
              <a:alpha val="10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lIns="86360" tIns="43180" rIns="86360" bIns="4318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</a:t>
            </a:r>
            <a:endParaRPr lang="en-US" sz="1240" dirty="0"/>
          </a:p>
          <a:p>
            <a:pPr marL="0" indent="0" algn="ctr">
              <a:buNone/>
            </a:pPr>
            <a:r>
              <a:rPr lang="en-US" sz="560" kern="0" spc="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EXPLOIT VECTOR</a:t>
            </a:r>
            <a:endParaRPr lang="en-US" sz="1240" dirty="0"/>
          </a:p>
        </p:txBody>
      </p:sp>
      <p:sp>
        <p:nvSpPr>
          <p:cNvPr id="9" name="Text 7"/>
          <p:cNvSpPr/>
          <p:nvPr/>
        </p:nvSpPr>
        <p:spPr>
          <a:xfrm>
            <a:off x="7695754" y="286941"/>
            <a:ext cx="1076176" cy="380626"/>
          </a:xfrm>
          <a:prstGeom prst="roundRect">
            <a:avLst>
              <a:gd name="adj" fmla="val 15015"/>
            </a:avLst>
          </a:prstGeom>
          <a:solidFill>
            <a:srgbClr val="00B4D8">
              <a:alpha val="10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lIns="86360" tIns="43180" rIns="86360" bIns="43180" rtlCol="0" anchor="t"/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240" dirty="0"/>
          </a:p>
          <a:p>
            <a:pPr marL="0" indent="0" algn="ctr">
              <a:buNone/>
            </a:pPr>
            <a:r>
              <a:rPr lang="en-US" sz="560" kern="0" spc="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ATTACKS VIA ENDPOINT</a:t>
            </a:r>
            <a:endParaRPr lang="en-US" sz="1240" dirty="0"/>
          </a:p>
        </p:txBody>
      </p:sp>
      <p:sp>
        <p:nvSpPr>
          <p:cNvPr id="10" name="Text 8"/>
          <p:cNvSpPr/>
          <p:nvPr/>
        </p:nvSpPr>
        <p:spPr>
          <a:xfrm>
            <a:off x="472380" y="1807071"/>
            <a:ext cx="35896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1400" b="1" kern="0" spc="6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MAINTENANCE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2070" y="2025402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1905" y="2092856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943" y="2169363"/>
            <a:ext cx="132588" cy="13258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67966" y="2105918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Updates Promptly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67966" y="2306530"/>
            <a:ext cx="2813093" cy="438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Enable automatic updates for OS and apps. Unpatched software is the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#1 exploit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used by ransomware.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372070" y="2641699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81905" y="2820180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943" y="2896687"/>
            <a:ext cx="132588" cy="13258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67966" y="2839773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Reputable Security Software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867966" y="3027331"/>
            <a:ext cx="2813093" cy="439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Windows Defender is built-in and effective. Malwarebytes is excellent for scans. Avoid free antivirus from unknown sources.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372070" y="3257996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481905" y="3599767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412" y="3676273"/>
            <a:ext cx="132588" cy="13258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85950" y="3619470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Your Screen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867966" y="3793849"/>
            <a:ext cx="2813093" cy="468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PIN, password, fingerprint, or face recognition. Set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auto-lock after 1–2 minutes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of inactivity.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3850035" y="964853"/>
            <a:ext cx="7590" cy="370849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2"/>
          <p:cNvSpPr/>
          <p:nvPr/>
        </p:nvSpPr>
        <p:spPr>
          <a:xfrm>
            <a:off x="4072235" y="1807071"/>
            <a:ext cx="358969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1400" b="1" kern="0" spc="6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USAGE HABITS</a:t>
            </a:r>
            <a:endParaRPr lang="en-US" sz="1400" dirty="0"/>
          </a:p>
        </p:txBody>
      </p:sp>
      <p:sp>
        <p:nvSpPr>
          <p:cNvPr id="28" name="Text 23"/>
          <p:cNvSpPr/>
          <p:nvPr/>
        </p:nvSpPr>
        <p:spPr>
          <a:xfrm>
            <a:off x="3971925" y="2025402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4081760" y="2105918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8267" y="2182425"/>
            <a:ext cx="132588" cy="13258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4467820" y="2105918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Download from Official Stores</a:t>
            </a:r>
            <a:endParaRPr lang="en-US" sz="1200" dirty="0"/>
          </a:p>
        </p:txBody>
      </p:sp>
      <p:sp>
        <p:nvSpPr>
          <p:cNvPr id="32" name="Text 26"/>
          <p:cNvSpPr/>
          <p:nvPr/>
        </p:nvSpPr>
        <p:spPr>
          <a:xfrm>
            <a:off x="4467820" y="2286937"/>
            <a:ext cx="2813093" cy="451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Use Apple App Store or Google Play exclusively. Sideloading apps bypasses critical security checks.</a:t>
            </a:r>
            <a:endParaRPr lang="en-US" sz="1200" dirty="0"/>
          </a:p>
        </p:txBody>
      </p:sp>
      <p:sp>
        <p:nvSpPr>
          <p:cNvPr id="33" name="Text 27"/>
          <p:cNvSpPr/>
          <p:nvPr/>
        </p:nvSpPr>
        <p:spPr>
          <a:xfrm>
            <a:off x="3971925" y="2641699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8"/>
          <p:cNvSpPr/>
          <p:nvPr/>
        </p:nvSpPr>
        <p:spPr>
          <a:xfrm>
            <a:off x="4081760" y="2839773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58267" y="2916280"/>
            <a:ext cx="132588" cy="132588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4467820" y="2857977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Disable Bluetooth When Not In Use</a:t>
            </a:r>
            <a:endParaRPr lang="en-US" sz="1200" dirty="0"/>
          </a:p>
        </p:txBody>
      </p:sp>
      <p:sp>
        <p:nvSpPr>
          <p:cNvPr id="37" name="Text 30"/>
          <p:cNvSpPr/>
          <p:nvPr/>
        </p:nvSpPr>
        <p:spPr>
          <a:xfrm>
            <a:off x="4467820" y="3033864"/>
            <a:ext cx="2813093" cy="433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Bluetooth and AirDrop can be exploited in public spaces. Turn off when not actively needed.</a:t>
            </a:r>
            <a:endParaRPr lang="en-US" sz="1200" dirty="0"/>
          </a:p>
        </p:txBody>
      </p:sp>
      <p:sp>
        <p:nvSpPr>
          <p:cNvPr id="38" name="Text 31"/>
          <p:cNvSpPr/>
          <p:nvPr/>
        </p:nvSpPr>
        <p:spPr>
          <a:xfrm>
            <a:off x="3971925" y="3257996"/>
            <a:ext cx="3363664" cy="573137"/>
          </a:xfrm>
          <a:prstGeom prst="roundRect">
            <a:avLst>
              <a:gd name="adj" fmla="val 12409"/>
            </a:avLst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2"/>
          <p:cNvSpPr/>
          <p:nvPr/>
        </p:nvSpPr>
        <p:spPr>
          <a:xfrm>
            <a:off x="4081760" y="3606300"/>
            <a:ext cx="285750" cy="285750"/>
          </a:xfrm>
          <a:prstGeom prst="ellipse">
            <a:avLst/>
          </a:prstGeom>
          <a:solidFill>
            <a:srgbClr val="00B4D8">
              <a:alpha val="13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58267" y="3682806"/>
            <a:ext cx="132588" cy="132588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4467820" y="3612830"/>
            <a:ext cx="303372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Wipe Devices Before Selling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4467820" y="3819985"/>
            <a:ext cx="2813093" cy="467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Factory reset and verify all data is erased. Use a disk-wiping tool or physically destroy old hard drives.</a:t>
            </a:r>
            <a:endParaRPr lang="en-US" sz="1200" dirty="0"/>
          </a:p>
        </p:txBody>
      </p:sp>
      <p:sp>
        <p:nvSpPr>
          <p:cNvPr id="43" name="Text 35"/>
          <p:cNvSpPr/>
          <p:nvPr/>
        </p:nvSpPr>
        <p:spPr>
          <a:xfrm>
            <a:off x="7449889" y="964853"/>
            <a:ext cx="7590" cy="370849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2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6"/>
          <p:cNvSpPr/>
          <p:nvPr/>
        </p:nvSpPr>
        <p:spPr>
          <a:xfrm>
            <a:off x="7743230" y="1458641"/>
            <a:ext cx="857250" cy="857250"/>
          </a:xfrm>
          <a:prstGeom prst="ellipse">
            <a:avLst/>
          </a:prstGeom>
          <a:gradFill rotWithShape="1">
            <a:gsLst>
              <a:gs pos="0">
                <a:srgbClr val="00B4D8">
                  <a:alpha val="1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32254" y="1747666"/>
            <a:ext cx="279053" cy="279053"/>
          </a:xfrm>
          <a:prstGeom prst="rect">
            <a:avLst/>
          </a:prstGeom>
        </p:spPr>
      </p:pic>
      <p:sp>
        <p:nvSpPr>
          <p:cNvPr id="46" name="Text 37"/>
          <p:cNvSpPr/>
          <p:nvPr/>
        </p:nvSpPr>
        <p:spPr>
          <a:xfrm>
            <a:off x="7720388" y="2364633"/>
            <a:ext cx="902934" cy="534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020"/>
              </a:lnSpc>
              <a:buNone/>
            </a:pPr>
            <a:r>
              <a:rPr lang="en-US" sz="1200" kern="0" spc="3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EVERY DEVICE</a:t>
            </a:r>
            <a:br>
              <a:rPr sz="1200" dirty="0"/>
            </a:br>
            <a:r>
              <a:rPr lang="en-US" sz="1200" kern="0" spc="3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IS AN ENTRY POINT</a:t>
            </a:r>
            <a:endParaRPr lang="en-US" sz="1200" dirty="0"/>
          </a:p>
        </p:txBody>
      </p:sp>
      <p:sp>
        <p:nvSpPr>
          <p:cNvPr id="47" name="Text 38"/>
          <p:cNvSpPr/>
          <p:nvPr/>
        </p:nvSpPr>
        <p:spPr>
          <a:xfrm>
            <a:off x="7879854" y="2935630"/>
            <a:ext cx="242441" cy="242441"/>
          </a:xfrm>
          <a:prstGeom prst="roundRect">
            <a:avLst>
              <a:gd name="adj" fmla="val 23573"/>
            </a:avLst>
          </a:prstGeom>
          <a:solidFill>
            <a:srgbClr val="00B4D8">
              <a:alpha val="10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4706" y="2997410"/>
            <a:ext cx="132588" cy="132588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7761998" y="3207242"/>
            <a:ext cx="267340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1000" dirty="0"/>
          </a:p>
        </p:txBody>
      </p:sp>
      <p:sp>
        <p:nvSpPr>
          <p:cNvPr id="50" name="Text 40"/>
          <p:cNvSpPr/>
          <p:nvPr/>
        </p:nvSpPr>
        <p:spPr>
          <a:xfrm>
            <a:off x="8215164" y="2935630"/>
            <a:ext cx="242441" cy="242441"/>
          </a:xfrm>
          <a:prstGeom prst="roundRect">
            <a:avLst>
              <a:gd name="adj" fmla="val 23573"/>
            </a:avLst>
          </a:prstGeom>
          <a:solidFill>
            <a:srgbClr val="00B4D8">
              <a:alpha val="10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70016" y="2997410"/>
            <a:ext cx="132588" cy="132588"/>
          </a:xfrm>
          <a:prstGeom prst="rect">
            <a:avLst/>
          </a:prstGeom>
        </p:spPr>
      </p:pic>
      <p:sp>
        <p:nvSpPr>
          <p:cNvPr id="52" name="Text 41"/>
          <p:cNvSpPr/>
          <p:nvPr/>
        </p:nvSpPr>
        <p:spPr>
          <a:xfrm>
            <a:off x="8208913" y="3207242"/>
            <a:ext cx="280601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TABLET</a:t>
            </a:r>
            <a:endParaRPr lang="en-US" sz="1000" dirty="0"/>
          </a:p>
        </p:txBody>
      </p:sp>
      <p:sp>
        <p:nvSpPr>
          <p:cNvPr id="53" name="Text 42"/>
          <p:cNvSpPr/>
          <p:nvPr/>
        </p:nvSpPr>
        <p:spPr>
          <a:xfrm>
            <a:off x="7571780" y="3327922"/>
            <a:ext cx="1200150" cy="1393031"/>
          </a:xfrm>
          <a:prstGeom prst="roundRect">
            <a:avLst>
              <a:gd name="adj" fmla="val 8618"/>
            </a:avLst>
          </a:prstGeom>
          <a:solidFill>
            <a:srgbClr val="00B4D8">
              <a:alpha val="8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square" lIns="71120" tIns="71120" rIns="71120" bIns="71120" rtlCol="0" anchor="t"/>
          <a:lstStyle/>
          <a:p>
            <a:pPr marL="0" indent="0" algn="ctr">
              <a:buNone/>
            </a:pPr>
            <a:r>
              <a:rPr lang="en-US" sz="1200" b="1" kern="0" spc="3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TIP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Enable auto-updates &amp; screen lock today — takes under 2 minutes.</a:t>
            </a:r>
            <a:endParaRPr lang="en-US" sz="1200" dirty="0"/>
          </a:p>
        </p:txBody>
      </p:sp>
      <p:sp>
        <p:nvSpPr>
          <p:cNvPr id="54" name="Text 43"/>
          <p:cNvSpPr/>
          <p:nvPr/>
        </p:nvSpPr>
        <p:spPr>
          <a:xfrm>
            <a:off x="372070" y="4744343"/>
            <a:ext cx="8399859" cy="9525"/>
          </a:xfrm>
          <a:prstGeom prst="rect">
            <a:avLst/>
          </a:prstGeom>
          <a:solidFill>
            <a:srgbClr val="00B4D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5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3355" y="4817575"/>
            <a:ext cx="132588" cy="132588"/>
          </a:xfrm>
          <a:prstGeom prst="rect">
            <a:avLst/>
          </a:prstGeom>
        </p:spPr>
      </p:pic>
      <p:sp>
        <p:nvSpPr>
          <p:cNvPr id="56" name="Text 44"/>
          <p:cNvSpPr/>
          <p:nvPr/>
        </p:nvSpPr>
        <p:spPr>
          <a:xfrm>
            <a:off x="504379" y="4824859"/>
            <a:ext cx="167656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Seminar  ·  Device Protection</a:t>
            </a:r>
            <a:endParaRPr lang="en-US" sz="620" dirty="0"/>
          </a:p>
        </p:txBody>
      </p:sp>
      <p:sp>
        <p:nvSpPr>
          <p:cNvPr id="57" name="Text 45"/>
          <p:cNvSpPr/>
          <p:nvPr/>
        </p:nvSpPr>
        <p:spPr>
          <a:xfrm>
            <a:off x="7695850" y="4873348"/>
            <a:ext cx="100584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930"/>
              </a:lnSpc>
              <a:buNone/>
            </a:pPr>
            <a:r>
              <a:rPr lang="en-US" sz="62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Stay Safe in the Digital World</a:t>
            </a:r>
            <a:endParaRPr lang="en-US" sz="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28191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900" y="178296"/>
            <a:ext cx="171450" cy="1714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650" y="113556"/>
            <a:ext cx="4279420" cy="3009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370"/>
              </a:lnSpc>
              <a:buNone/>
            </a:pPr>
            <a:r>
              <a:rPr lang="en-US" sz="1580" b="1" kern="0" spc="16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Staying Safe: Browsing and Social Media</a:t>
            </a:r>
            <a:endParaRPr lang="en-US" sz="1580" dirty="0"/>
          </a:p>
        </p:txBody>
      </p:sp>
      <p:sp>
        <p:nvSpPr>
          <p:cNvPr id="5" name="Text 2"/>
          <p:cNvSpPr/>
          <p:nvPr/>
        </p:nvSpPr>
        <p:spPr>
          <a:xfrm>
            <a:off x="7490371" y="194518"/>
            <a:ext cx="144180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kern="0" spc="29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SEMINAR</a:t>
            </a:r>
            <a:endParaRPr lang="en-US" sz="730" dirty="0"/>
          </a:p>
        </p:txBody>
      </p:sp>
      <p:sp>
        <p:nvSpPr>
          <p:cNvPr id="6" name="Text 3"/>
          <p:cNvSpPr/>
          <p:nvPr/>
        </p:nvSpPr>
        <p:spPr>
          <a:xfrm>
            <a:off x="0" y="528191"/>
            <a:ext cx="9144000" cy="21580"/>
          </a:xfrm>
          <a:prstGeom prst="rect">
            <a:avLst/>
          </a:prstGeom>
          <a:gradFill rotWithShape="1">
            <a:gsLst>
              <a:gs pos="0">
                <a:srgbClr val="00B4D8"/>
              </a:gs>
              <a:gs pos="50000">
                <a:srgbClr val="0077A8"/>
              </a:gs>
              <a:gs pos="100000">
                <a:srgbClr val="1A7A3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342900" y="677912"/>
            <a:ext cx="4142780" cy="4331576"/>
          </a:xfrm>
          <a:prstGeom prst="roundRect">
            <a:avLst>
              <a:gd name="adj" fmla="val 2459"/>
            </a:avLst>
          </a:prstGeom>
          <a:solidFill>
            <a:srgbClr val="E8F4FD"/>
          </a:solidFill>
          <a:ln w="9525">
            <a:solidFill>
              <a:srgbClr val="B3D9F0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09885" y="1172319"/>
            <a:ext cx="3808809" cy="9525"/>
          </a:xfrm>
          <a:prstGeom prst="rect">
            <a:avLst/>
          </a:prstGeom>
          <a:solidFill>
            <a:srgbClr val="0077A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09885" y="815578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77A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92" y="892085"/>
            <a:ext cx="132588" cy="132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81955" y="819596"/>
            <a:ext cx="1638419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005A8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Safe Browsing Habits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881955" y="973336"/>
            <a:ext cx="1638419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1200" dirty="0">
                <a:solidFill>
                  <a:srgbClr val="4A8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yourself every time you go online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09885" y="1268164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580876" y="1325166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238" y="1337527"/>
            <a:ext cx="132588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03077" y="1317575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Check for HTTPS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the padlock in the address bar before entering any personal information or payment details.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509885" y="1813917"/>
            <a:ext cx="3808809" cy="367605"/>
          </a:xfrm>
          <a:prstGeom prst="roundRect">
            <a:avLst>
              <a:gd name="adj" fmla="val 15547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580876" y="1870918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238" y="1883280"/>
            <a:ext cx="132588" cy="1325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03077" y="1863328"/>
            <a:ext cx="3509117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uBlock Origin Ad Blocker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this browser extension to block ads, trackers, and malicious scripts automatically.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509885" y="2230934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580876" y="2287935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238" y="2300296"/>
            <a:ext cx="132588" cy="1325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03077" y="2280345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 "Your Computer Is Infected" Pop-Ups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scareware — close the tab immediately. Never call the phone number shown.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509885" y="2776686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0"/>
          <p:cNvSpPr/>
          <p:nvPr/>
        </p:nvSpPr>
        <p:spPr>
          <a:xfrm>
            <a:off x="580876" y="2833688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238" y="2846049"/>
            <a:ext cx="132588" cy="13258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803077" y="2826097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Cookies Regularly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Flush browser cookies and cached data periodically to remove tracking identifiers and stale sessions.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509885" y="3322439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3"/>
          <p:cNvSpPr/>
          <p:nvPr/>
        </p:nvSpPr>
        <p:spPr>
          <a:xfrm>
            <a:off x="580876" y="3379440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3238" y="3391802"/>
            <a:ext cx="132588" cy="13258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803077" y="3371850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VPN on Public Wi-Fi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Encrypts your traffic on hotel, coffee shop, and airport networks so hackers cannot intercept it.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509885" y="3868192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6"/>
          <p:cNvSpPr/>
          <p:nvPr/>
        </p:nvSpPr>
        <p:spPr>
          <a:xfrm>
            <a:off x="580876" y="3925193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238" y="3937555"/>
            <a:ext cx="132588" cy="132588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803077" y="3917603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Save Passwords in Browsers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dedicated password manager instead — browser storage is far easier for attackers to extract.</a:t>
            </a:r>
            <a:endParaRPr lang="en-US" sz="1200" dirty="0"/>
          </a:p>
        </p:txBody>
      </p:sp>
      <p:sp>
        <p:nvSpPr>
          <p:cNvPr id="38" name="Text 28"/>
          <p:cNvSpPr/>
          <p:nvPr/>
        </p:nvSpPr>
        <p:spPr>
          <a:xfrm>
            <a:off x="509885" y="4413945"/>
            <a:ext cx="3808809" cy="466806"/>
          </a:xfrm>
          <a:prstGeom prst="roundRect">
            <a:avLst>
              <a:gd name="adj" fmla="val 16645"/>
            </a:avLst>
          </a:prstGeom>
          <a:solidFill>
            <a:srgbClr val="0077A8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29"/>
          <p:cNvSpPr/>
          <p:nvPr/>
        </p:nvSpPr>
        <p:spPr>
          <a:xfrm>
            <a:off x="580876" y="4470946"/>
            <a:ext cx="157460" cy="157460"/>
          </a:xfrm>
          <a:prstGeom prst="ellipse">
            <a:avLst/>
          </a:prstGeom>
          <a:solidFill>
            <a:srgbClr val="DBEEFF"/>
          </a:solidFill>
          <a:ln w="9525">
            <a:solidFill>
              <a:srgbClr val="0077A8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3238" y="4483307"/>
            <a:ext cx="132588" cy="132588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803077" y="4463355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Install Verified Browser Extensions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Malicious extensions can read every page you visit. Review permissions and stick to trusted publishers.</a:t>
            </a:r>
            <a:endParaRPr lang="en-US" sz="1200" dirty="0"/>
          </a:p>
        </p:txBody>
      </p:sp>
      <p:sp>
        <p:nvSpPr>
          <p:cNvPr id="42" name="Text 31"/>
          <p:cNvSpPr/>
          <p:nvPr/>
        </p:nvSpPr>
        <p:spPr>
          <a:xfrm>
            <a:off x="4658320" y="677912"/>
            <a:ext cx="4142780" cy="4331576"/>
          </a:xfrm>
          <a:prstGeom prst="roundRect">
            <a:avLst>
              <a:gd name="adj" fmla="val 2459"/>
            </a:avLst>
          </a:prstGeom>
          <a:solidFill>
            <a:srgbClr val="EDF6EF"/>
          </a:solidFill>
          <a:ln w="9525">
            <a:solidFill>
              <a:srgbClr val="A8D9B2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2"/>
          <p:cNvSpPr/>
          <p:nvPr/>
        </p:nvSpPr>
        <p:spPr>
          <a:xfrm>
            <a:off x="4658320" y="3451773"/>
            <a:ext cx="1428705" cy="1305518"/>
          </a:xfrm>
          <a:custGeom>
            <a:avLst/>
            <a:gdLst/>
            <a:ahLst/>
            <a:cxnLst/>
            <a:rect l="l" t="t" r="r" b="b"/>
            <a:pathLst>
              <a:path w="1428705" h="1305518">
                <a:moveTo>
                  <a:pt x="1428705" y="928983"/>
                </a:moveTo>
                <a:lnTo>
                  <a:pt x="1424232" y="1020039"/>
                </a:lnTo>
                <a:lnTo>
                  <a:pt x="1410855" y="1110218"/>
                </a:lnTo>
                <a:lnTo>
                  <a:pt x="1388704" y="1198652"/>
                </a:lnTo>
                <a:lnTo>
                  <a:pt x="1357991" y="1284489"/>
                </a:lnTo>
                <a:lnTo>
                  <a:pt x="1346846" y="1305518"/>
                </a:lnTo>
                <a:lnTo>
                  <a:pt x="0" y="148905"/>
                </a:lnTo>
                <a:lnTo>
                  <a:pt x="61803" y="109693"/>
                </a:lnTo>
                <a:lnTo>
                  <a:pt x="144216" y="70715"/>
                </a:lnTo>
                <a:lnTo>
                  <a:pt x="230053" y="40002"/>
                </a:lnTo>
                <a:lnTo>
                  <a:pt x="318487" y="17850"/>
                </a:lnTo>
                <a:lnTo>
                  <a:pt x="408666" y="4473"/>
                </a:lnTo>
                <a:lnTo>
                  <a:pt x="499722" y="0"/>
                </a:lnTo>
                <a:lnTo>
                  <a:pt x="590779" y="4473"/>
                </a:lnTo>
                <a:lnTo>
                  <a:pt x="680958" y="17850"/>
                </a:lnTo>
                <a:lnTo>
                  <a:pt x="769392" y="40002"/>
                </a:lnTo>
                <a:lnTo>
                  <a:pt x="855229" y="70715"/>
                </a:lnTo>
                <a:lnTo>
                  <a:pt x="937642" y="109693"/>
                </a:lnTo>
                <a:lnTo>
                  <a:pt x="1015838" y="156562"/>
                </a:lnTo>
                <a:lnTo>
                  <a:pt x="1089063" y="210869"/>
                </a:lnTo>
                <a:lnTo>
                  <a:pt x="1156612" y="272093"/>
                </a:lnTo>
                <a:lnTo>
                  <a:pt x="1217836" y="339642"/>
                </a:lnTo>
                <a:lnTo>
                  <a:pt x="1272143" y="412868"/>
                </a:lnTo>
                <a:lnTo>
                  <a:pt x="1319012" y="491063"/>
                </a:lnTo>
                <a:lnTo>
                  <a:pt x="1357991" y="573476"/>
                </a:lnTo>
                <a:lnTo>
                  <a:pt x="1388704" y="659313"/>
                </a:lnTo>
                <a:lnTo>
                  <a:pt x="1410855" y="747747"/>
                </a:lnTo>
                <a:lnTo>
                  <a:pt x="1424232" y="837927"/>
                </a:lnTo>
                <a:lnTo>
                  <a:pt x="1428705" y="928983"/>
                </a:lnTo>
                <a:lnTo>
                  <a:pt x="100330" y="1305518"/>
                </a:lnTo>
                <a:lnTo>
                  <a:pt x="80756" y="1303590"/>
                </a:lnTo>
                <a:lnTo>
                  <a:pt x="61935" y="1297881"/>
                </a:lnTo>
                <a:lnTo>
                  <a:pt x="44589" y="1288609"/>
                </a:lnTo>
                <a:lnTo>
                  <a:pt x="29386" y="1276132"/>
                </a:lnTo>
                <a:lnTo>
                  <a:pt x="16909" y="1260928"/>
                </a:lnTo>
                <a:lnTo>
                  <a:pt x="7637" y="1243583"/>
                </a:lnTo>
                <a:lnTo>
                  <a:pt x="1928" y="1224762"/>
                </a:lnTo>
                <a:lnTo>
                  <a:pt x="0" y="1205188"/>
                </a:lnTo>
                <a:close/>
              </a:path>
            </a:pathLst>
          </a:custGeom>
          <a:solidFill>
            <a:srgbClr val="1A7A3C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3"/>
          <p:cNvSpPr/>
          <p:nvPr/>
        </p:nvSpPr>
        <p:spPr>
          <a:xfrm>
            <a:off x="4825305" y="1172319"/>
            <a:ext cx="3808809" cy="9525"/>
          </a:xfrm>
          <a:prstGeom prst="rect">
            <a:avLst/>
          </a:prstGeom>
          <a:solidFill>
            <a:srgbClr val="1A7A3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4"/>
          <p:cNvSpPr/>
          <p:nvPr/>
        </p:nvSpPr>
        <p:spPr>
          <a:xfrm>
            <a:off x="4825305" y="815578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1A7A3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6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01812" y="892085"/>
            <a:ext cx="132588" cy="132588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5197376" y="819596"/>
            <a:ext cx="1572771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2"/>
              </a:lnSpc>
              <a:buNone/>
            </a:pPr>
            <a:r>
              <a:rPr lang="en-US" sz="1400" b="1" dirty="0">
                <a:solidFill>
                  <a:srgbClr val="135C2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Social Media Safety</a:t>
            </a:r>
            <a:endParaRPr lang="en-US" sz="1400" dirty="0"/>
          </a:p>
        </p:txBody>
      </p:sp>
      <p:sp>
        <p:nvSpPr>
          <p:cNvPr id="48" name="Text 36"/>
          <p:cNvSpPr/>
          <p:nvPr/>
        </p:nvSpPr>
        <p:spPr>
          <a:xfrm>
            <a:off x="5197376" y="973336"/>
            <a:ext cx="1572771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75"/>
              </a:lnSpc>
              <a:buNone/>
            </a:pPr>
            <a:r>
              <a:rPr lang="en-US" sz="1200" dirty="0">
                <a:solidFill>
                  <a:srgbClr val="2E7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 your privacy across all platforms</a:t>
            </a:r>
            <a:endParaRPr lang="en-US" sz="1200" dirty="0"/>
          </a:p>
        </p:txBody>
      </p:sp>
      <p:sp>
        <p:nvSpPr>
          <p:cNvPr id="49" name="Text 37"/>
          <p:cNvSpPr/>
          <p:nvPr/>
        </p:nvSpPr>
        <p:spPr>
          <a:xfrm>
            <a:off x="4825305" y="1268164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38"/>
          <p:cNvSpPr/>
          <p:nvPr/>
        </p:nvSpPr>
        <p:spPr>
          <a:xfrm>
            <a:off x="4896296" y="1325166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08658" y="1337527"/>
            <a:ext cx="132588" cy="132588"/>
          </a:xfrm>
          <a:prstGeom prst="rect">
            <a:avLst/>
          </a:prstGeom>
        </p:spPr>
      </p:pic>
      <p:sp>
        <p:nvSpPr>
          <p:cNvPr id="52" name="Text 39"/>
          <p:cNvSpPr/>
          <p:nvPr/>
        </p:nvSpPr>
        <p:spPr>
          <a:xfrm>
            <a:off x="5118497" y="1317575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All Accounts to Private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who can see your posts, followers, and personal details — default public settings expose too much.</a:t>
            </a:r>
            <a:endParaRPr lang="en-US" sz="1200" dirty="0"/>
          </a:p>
        </p:txBody>
      </p:sp>
      <p:sp>
        <p:nvSpPr>
          <p:cNvPr id="53" name="Text 40"/>
          <p:cNvSpPr/>
          <p:nvPr/>
        </p:nvSpPr>
        <p:spPr>
          <a:xfrm>
            <a:off x="4825305" y="1813917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1"/>
          <p:cNvSpPr/>
          <p:nvPr/>
        </p:nvSpPr>
        <p:spPr>
          <a:xfrm>
            <a:off x="4896296" y="1870918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5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8658" y="1883280"/>
            <a:ext cx="132588" cy="132588"/>
          </a:xfrm>
          <a:prstGeom prst="rect">
            <a:avLst/>
          </a:prstGeom>
        </p:spPr>
      </p:pic>
      <p:sp>
        <p:nvSpPr>
          <p:cNvPr id="56" name="Text 42"/>
          <p:cNvSpPr/>
          <p:nvPr/>
        </p:nvSpPr>
        <p:spPr>
          <a:xfrm>
            <a:off x="5118497" y="1863328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Accept Requests from Strangers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Fake profiles are used to gather intelligence about you for targeted phishing or social engineering.</a:t>
            </a:r>
            <a:endParaRPr lang="en-US" sz="1200" dirty="0"/>
          </a:p>
        </p:txBody>
      </p:sp>
      <p:sp>
        <p:nvSpPr>
          <p:cNvPr id="57" name="Text 43"/>
          <p:cNvSpPr/>
          <p:nvPr/>
        </p:nvSpPr>
        <p:spPr>
          <a:xfrm>
            <a:off x="4825305" y="2359670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4"/>
          <p:cNvSpPr/>
          <p:nvPr/>
        </p:nvSpPr>
        <p:spPr>
          <a:xfrm>
            <a:off x="4896296" y="2416671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9" name="Imag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08658" y="2429033"/>
            <a:ext cx="132588" cy="132588"/>
          </a:xfrm>
          <a:prstGeom prst="rect">
            <a:avLst/>
          </a:prstGeom>
        </p:spPr>
      </p:pic>
      <p:sp>
        <p:nvSpPr>
          <p:cNvPr id="60" name="Text 45"/>
          <p:cNvSpPr/>
          <p:nvPr/>
        </p:nvSpPr>
        <p:spPr>
          <a:xfrm>
            <a:off x="5118497" y="2409081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Address, Travel Plans, or Finances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Broadcasting your location or vacation schedule publicly tells burglars exactly when your home is empty.</a:t>
            </a:r>
            <a:endParaRPr lang="en-US" sz="1200" dirty="0"/>
          </a:p>
        </p:txBody>
      </p:sp>
      <p:sp>
        <p:nvSpPr>
          <p:cNvPr id="61" name="Text 46"/>
          <p:cNvSpPr/>
          <p:nvPr/>
        </p:nvSpPr>
        <p:spPr>
          <a:xfrm>
            <a:off x="4825305" y="2905423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47"/>
          <p:cNvSpPr/>
          <p:nvPr/>
        </p:nvSpPr>
        <p:spPr>
          <a:xfrm>
            <a:off x="4896296" y="2962424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3" name="Imag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08658" y="2974785"/>
            <a:ext cx="132588" cy="132588"/>
          </a:xfrm>
          <a:prstGeom prst="rect">
            <a:avLst/>
          </a:prstGeom>
        </p:spPr>
      </p:pic>
      <p:sp>
        <p:nvSpPr>
          <p:cNvPr id="64" name="Text 48"/>
          <p:cNvSpPr/>
          <p:nvPr/>
        </p:nvSpPr>
        <p:spPr>
          <a:xfrm>
            <a:off x="5118497" y="2954834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Beware of Quizzes That Harvest Data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"What's your superhero name?" quizzes mine your birthday, hometown, and pet names — your security answers.</a:t>
            </a:r>
            <a:endParaRPr lang="en-US" sz="1200" dirty="0"/>
          </a:p>
        </p:txBody>
      </p:sp>
      <p:sp>
        <p:nvSpPr>
          <p:cNvPr id="65" name="Text 49"/>
          <p:cNvSpPr/>
          <p:nvPr/>
        </p:nvSpPr>
        <p:spPr>
          <a:xfrm>
            <a:off x="4825305" y="3451175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50"/>
          <p:cNvSpPr/>
          <p:nvPr/>
        </p:nvSpPr>
        <p:spPr>
          <a:xfrm>
            <a:off x="4896296" y="3508177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7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08658" y="3520538"/>
            <a:ext cx="132588" cy="132588"/>
          </a:xfrm>
          <a:prstGeom prst="rect">
            <a:avLst/>
          </a:prstGeom>
        </p:spPr>
      </p:pic>
      <p:sp>
        <p:nvSpPr>
          <p:cNvPr id="68" name="Text 51"/>
          <p:cNvSpPr/>
          <p:nvPr/>
        </p:nvSpPr>
        <p:spPr>
          <a:xfrm>
            <a:off x="5118497" y="3500586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Login Alerts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notifications for unrecognized sign-ins so you catch unauthorized access to your account instantly.</a:t>
            </a:r>
            <a:endParaRPr lang="en-US" sz="1200" dirty="0"/>
          </a:p>
        </p:txBody>
      </p:sp>
      <p:sp>
        <p:nvSpPr>
          <p:cNvPr id="69" name="Text 52"/>
          <p:cNvSpPr/>
          <p:nvPr/>
        </p:nvSpPr>
        <p:spPr>
          <a:xfrm>
            <a:off x="4825305" y="3996928"/>
            <a:ext cx="3808809" cy="496342"/>
          </a:xfrm>
          <a:prstGeom prst="roundRect">
            <a:avLst>
              <a:gd name="adj" fmla="val 11514"/>
            </a:avLst>
          </a:prstGeom>
          <a:solidFill>
            <a:srgbClr val="1A7A3C">
              <a:alpha val="7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53"/>
          <p:cNvSpPr/>
          <p:nvPr/>
        </p:nvSpPr>
        <p:spPr>
          <a:xfrm>
            <a:off x="4896296" y="4053929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" name="Imag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908658" y="4066291"/>
            <a:ext cx="132588" cy="132588"/>
          </a:xfrm>
          <a:prstGeom prst="rect">
            <a:avLst/>
          </a:prstGeom>
        </p:spPr>
      </p:pic>
      <p:sp>
        <p:nvSpPr>
          <p:cNvPr id="72" name="Text 54"/>
          <p:cNvSpPr/>
          <p:nvPr/>
        </p:nvSpPr>
        <p:spPr>
          <a:xfrm>
            <a:off x="5118497" y="4046339"/>
            <a:ext cx="3513519" cy="417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Revoke Unnecessary Third-Party App Access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Regularly audit which apps can access your social accounts — remove anything you no longer use.</a:t>
            </a:r>
            <a:endParaRPr lang="en-US" sz="1200" dirty="0"/>
          </a:p>
        </p:txBody>
      </p:sp>
      <p:sp>
        <p:nvSpPr>
          <p:cNvPr id="73" name="Text 55"/>
          <p:cNvSpPr/>
          <p:nvPr/>
        </p:nvSpPr>
        <p:spPr>
          <a:xfrm>
            <a:off x="4825305" y="4542681"/>
            <a:ext cx="3808809" cy="474398"/>
          </a:xfrm>
          <a:prstGeom prst="roundRect">
            <a:avLst>
              <a:gd name="adj" fmla="val 26630"/>
            </a:avLst>
          </a:prstGeom>
          <a:solidFill>
            <a:srgbClr val="1A7A3C">
              <a:alpha val="7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56"/>
          <p:cNvSpPr/>
          <p:nvPr/>
        </p:nvSpPr>
        <p:spPr>
          <a:xfrm>
            <a:off x="4896296" y="4599682"/>
            <a:ext cx="157460" cy="157460"/>
          </a:xfrm>
          <a:prstGeom prst="ellipse">
            <a:avLst/>
          </a:prstGeom>
          <a:solidFill>
            <a:srgbClr val="D4EDDB"/>
          </a:solidFill>
          <a:ln w="9525">
            <a:solidFill>
              <a:srgbClr val="1A7A3C"/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5" name="Imag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908658" y="4612044"/>
            <a:ext cx="132588" cy="132588"/>
          </a:xfrm>
          <a:prstGeom prst="rect">
            <a:avLst/>
          </a:prstGeom>
        </p:spPr>
      </p:pic>
      <p:sp>
        <p:nvSpPr>
          <p:cNvPr id="76" name="Text 57"/>
          <p:cNvSpPr/>
          <p:nvPr/>
        </p:nvSpPr>
        <p:spPr>
          <a:xfrm>
            <a:off x="5118497" y="4559437"/>
            <a:ext cx="3513519" cy="5037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02"/>
              </a:lnSpc>
              <a:buNone/>
            </a:pPr>
            <a:r>
              <a:rPr lang="en-US" sz="1200" b="1" dirty="0">
                <a:solidFill>
                  <a:srgbClr val="1A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Skeptical of DMs with Links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from friends — their account may be compromised. Verify via a separate channel before clicking any link.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90000" t="50000" r="1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10000" t="80000" r="90000" b="2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64A0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20000" t="10000" r="80000" b="9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531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alphaModFix amt="4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1714500"/>
            <a:ext cx="1714500" cy="1714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81595" y="1120378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214985" y="1120378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6048375" y="1120378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81595" y="2964656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214985" y="2964656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048375" y="2964656"/>
            <a:ext cx="2714034" cy="13841"/>
          </a:xfrm>
          <a:custGeom>
            <a:avLst/>
            <a:gdLst/>
            <a:ahLst/>
            <a:cxnLst/>
            <a:rect l="l" t="t" r="r" b="b"/>
            <a:pathLst>
              <a:path w="2714034" h="13841">
                <a:moveTo>
                  <a:pt x="86360" y="0"/>
                </a:moveTo>
                <a:lnTo>
                  <a:pt x="2627674" y="0"/>
                </a:lnTo>
                <a:lnTo>
                  <a:pt x="2644874" y="1730"/>
                </a:lnTo>
                <a:lnTo>
                  <a:pt x="2651875" y="3460"/>
                </a:lnTo>
                <a:lnTo>
                  <a:pt x="2657162" y="5190"/>
                </a:lnTo>
                <a:lnTo>
                  <a:pt x="2661548" y="6920"/>
                </a:lnTo>
                <a:lnTo>
                  <a:pt x="2665348" y="8651"/>
                </a:lnTo>
                <a:lnTo>
                  <a:pt x="2668726" y="10381"/>
                </a:lnTo>
                <a:lnTo>
                  <a:pt x="2671778" y="12111"/>
                </a:lnTo>
                <a:lnTo>
                  <a:pt x="2674568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B4D8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72070" y="257770"/>
            <a:ext cx="342900" cy="2917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00B4D8"/>
              </a:gs>
              <a:gs pos="100000">
                <a:srgbClr val="00B4D8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72070" y="330101"/>
            <a:ext cx="4231965" cy="251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spcAft>
                <a:spcPts val="280"/>
              </a:spcAft>
              <a:buNone/>
            </a:pPr>
            <a:r>
              <a:rPr lang="en-US" sz="1800" kern="0" spc="-1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Wi-Fi Risks and How to </a:t>
            </a:r>
            <a:r>
              <a:rPr lang="en-US" sz="1800" b="1" kern="0" spc="-18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Stay Protected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372070" y="616893"/>
            <a:ext cx="435061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Your home and public Wi-Fi are both potential attack surfaces.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360444" y="286941"/>
            <a:ext cx="257770" cy="257770"/>
          </a:xfrm>
          <a:prstGeom prst="ellipse">
            <a:avLst/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3035" y="349532"/>
            <a:ext cx="132588" cy="13258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689205" y="333375"/>
            <a:ext cx="1082725" cy="181228"/>
          </a:xfrm>
          <a:prstGeom prst="roundRect">
            <a:avLst>
              <a:gd name="adj" fmla="val 79188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2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SECURITY</a:t>
            </a:r>
            <a:endParaRPr lang="en-US" sz="620" dirty="0"/>
          </a:p>
        </p:txBody>
      </p:sp>
      <p:sp>
        <p:nvSpPr>
          <p:cNvPr id="20" name="Text 16"/>
          <p:cNvSpPr/>
          <p:nvPr/>
        </p:nvSpPr>
        <p:spPr>
          <a:xfrm>
            <a:off x="372070" y="945803"/>
            <a:ext cx="8399859" cy="7590"/>
          </a:xfrm>
          <a:prstGeom prst="rect">
            <a:avLst/>
          </a:prstGeom>
          <a:gradFill rotWithShape="1">
            <a:gsLst>
              <a:gs pos="0">
                <a:srgbClr val="00B4D8">
                  <a:alpha val="3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372070" y="1110853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495895" y="1248519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402" y="1325026"/>
            <a:ext cx="132588" cy="13258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52636" y="1327398"/>
            <a:ext cx="1475199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Secure Your Home Router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495895" y="1656729"/>
            <a:ext cx="2535138" cy="98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default admin username and password immediately. Enable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WPA3 or WPA2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encryption. Disable remote management to block outside access.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3205460" y="1110853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2"/>
          <p:cNvSpPr/>
          <p:nvPr/>
        </p:nvSpPr>
        <p:spPr>
          <a:xfrm>
            <a:off x="3329285" y="1248519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5792" y="1325026"/>
            <a:ext cx="132588" cy="13258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3686026" y="1327398"/>
            <a:ext cx="1043657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Change Your SSID</a:t>
            </a:r>
            <a:endParaRPr lang="en-US" sz="1400" dirty="0"/>
          </a:p>
        </p:txBody>
      </p:sp>
      <p:sp>
        <p:nvSpPr>
          <p:cNvPr id="30" name="Text 24"/>
          <p:cNvSpPr/>
          <p:nvPr/>
        </p:nvSpPr>
        <p:spPr>
          <a:xfrm>
            <a:off x="3329285" y="1656729"/>
            <a:ext cx="2535138" cy="98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Do 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use your name, address, or apartment number. A personal SSID reveals identifying information to anyone scanning for networks nearby.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6038850" y="1110853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>
            <a:off x="6162675" y="1248519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9182" y="1325026"/>
            <a:ext cx="132588" cy="132588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6519416" y="1327398"/>
            <a:ext cx="1194926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Use a Guest Network</a:t>
            </a:r>
            <a:endParaRPr lang="en-US" sz="1400" dirty="0"/>
          </a:p>
        </p:txBody>
      </p:sp>
      <p:sp>
        <p:nvSpPr>
          <p:cNvPr id="35" name="Text 28"/>
          <p:cNvSpPr/>
          <p:nvPr/>
        </p:nvSpPr>
        <p:spPr>
          <a:xfrm>
            <a:off x="6162675" y="1656729"/>
            <a:ext cx="2535138" cy="98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Create a separate guest Wi-Fi for visitors and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devices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This isolates them from your main network, limiting exposure if a device is compromised.</a:t>
            </a:r>
            <a:endParaRPr lang="en-US" sz="1200" dirty="0"/>
          </a:p>
        </p:txBody>
      </p:sp>
      <p:sp>
        <p:nvSpPr>
          <p:cNvPr id="36" name="Text 29"/>
          <p:cNvSpPr/>
          <p:nvPr/>
        </p:nvSpPr>
        <p:spPr>
          <a:xfrm>
            <a:off x="372070" y="2955131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F87171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0"/>
          <p:cNvSpPr/>
          <p:nvPr/>
        </p:nvSpPr>
        <p:spPr>
          <a:xfrm>
            <a:off x="381595" y="2964656"/>
            <a:ext cx="2714030" cy="13841"/>
          </a:xfrm>
          <a:prstGeom prst="rect">
            <a:avLst/>
          </a:prstGeom>
          <a:gradFill rotWithShape="1">
            <a:gsLst>
              <a:gs pos="0">
                <a:srgbClr val="F87171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1"/>
          <p:cNvSpPr/>
          <p:nvPr/>
        </p:nvSpPr>
        <p:spPr>
          <a:xfrm>
            <a:off x="495895" y="3092797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F87171">
              <a:alpha val="12000"/>
            </a:srgbClr>
          </a:solidFill>
          <a:ln w="9525">
            <a:solidFill>
              <a:srgbClr val="F87171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402" y="3169304"/>
            <a:ext cx="132588" cy="132588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852636" y="3171676"/>
            <a:ext cx="1194762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Public Wi-Fi Dangers</a:t>
            </a:r>
            <a:endParaRPr lang="en-US" sz="1400" dirty="0"/>
          </a:p>
        </p:txBody>
      </p:sp>
      <p:sp>
        <p:nvSpPr>
          <p:cNvPr id="41" name="Text 33"/>
          <p:cNvSpPr/>
          <p:nvPr/>
        </p:nvSpPr>
        <p:spPr>
          <a:xfrm>
            <a:off x="495895" y="3501007"/>
            <a:ext cx="2535138" cy="100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Attackers deploy </a:t>
            </a:r>
            <a:r>
              <a:rPr lang="en-US" sz="1200" b="1" dirty="0">
                <a:solidFill>
                  <a:srgbClr val="F871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Evil Twin hotspots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— fake access points mimicking "Starbucks WiFi" — to intercept your traffic. Treat all public Wi-Fi as hostile.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3205460" y="2955131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00B4D8">
                <a:alpha val="5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5"/>
          <p:cNvSpPr/>
          <p:nvPr/>
        </p:nvSpPr>
        <p:spPr>
          <a:xfrm>
            <a:off x="3329285" y="3092797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22000"/>
            </a:srgbClr>
          </a:solidFill>
          <a:ln w="9525">
            <a:solidFill>
              <a:srgbClr val="00B4D8">
                <a:alpha val="5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05792" y="3169304"/>
            <a:ext cx="132588" cy="132588"/>
          </a:xfrm>
          <a:prstGeom prst="rect">
            <a:avLst/>
          </a:prstGeom>
        </p:spPr>
      </p:pic>
      <p:sp>
        <p:nvSpPr>
          <p:cNvPr id="45" name="Text 36"/>
          <p:cNvSpPr/>
          <p:nvPr/>
        </p:nvSpPr>
        <p:spPr>
          <a:xfrm>
            <a:off x="3686026" y="3171676"/>
            <a:ext cx="1739592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Use a VPN on Public Networks</a:t>
            </a:r>
            <a:endParaRPr lang="en-US" sz="1400" dirty="0"/>
          </a:p>
        </p:txBody>
      </p:sp>
      <p:sp>
        <p:nvSpPr>
          <p:cNvPr id="46" name="Text 37"/>
          <p:cNvSpPr/>
          <p:nvPr/>
        </p:nvSpPr>
        <p:spPr>
          <a:xfrm>
            <a:off x="3329285" y="3501007"/>
            <a:ext cx="2535138" cy="100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VPN encrypts all traffic, making data </a:t>
            </a:r>
            <a:r>
              <a:rPr lang="en-US" sz="12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unreadable even on a compromised network</a:t>
            </a: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Recommended: </a:t>
            </a:r>
            <a:r>
              <a:rPr lang="en-US" sz="1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ProtonVPN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Mullvad, NordVPN.</a:t>
            </a:r>
            <a:endParaRPr lang="en-US" sz="1200" dirty="0"/>
          </a:p>
        </p:txBody>
      </p:sp>
      <p:sp>
        <p:nvSpPr>
          <p:cNvPr id="47" name="Text 38"/>
          <p:cNvSpPr/>
          <p:nvPr/>
        </p:nvSpPr>
        <p:spPr>
          <a:xfrm>
            <a:off x="6038850" y="2955131"/>
            <a:ext cx="2733080" cy="1743968"/>
          </a:xfrm>
          <a:prstGeom prst="roundRect">
            <a:avLst>
              <a:gd name="adj" fmla="val 4952"/>
            </a:avLst>
          </a:prstGeom>
          <a:solidFill>
            <a:schemeClr val="bg1"/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39"/>
          <p:cNvSpPr/>
          <p:nvPr/>
        </p:nvSpPr>
        <p:spPr>
          <a:xfrm>
            <a:off x="6162675" y="3092797"/>
            <a:ext cx="285750" cy="285750"/>
          </a:xfrm>
          <a:prstGeom prst="roundRect">
            <a:avLst>
              <a:gd name="adj" fmla="val 24889"/>
            </a:avLst>
          </a:prstGeom>
          <a:solidFill>
            <a:srgbClr val="00B4D8">
              <a:alpha val="18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9182" y="3169304"/>
            <a:ext cx="132588" cy="132588"/>
          </a:xfrm>
          <a:prstGeom prst="rect">
            <a:avLst/>
          </a:prstGeom>
        </p:spPr>
      </p:pic>
      <p:sp>
        <p:nvSpPr>
          <p:cNvPr id="50" name="Text 40"/>
          <p:cNvSpPr/>
          <p:nvPr/>
        </p:nvSpPr>
        <p:spPr>
          <a:xfrm>
            <a:off x="6519416" y="3171676"/>
            <a:ext cx="1387123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1400" b="1" kern="0" spc="8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Update Router Firmware</a:t>
            </a:r>
            <a:endParaRPr lang="en-US" sz="1400" dirty="0"/>
          </a:p>
        </p:txBody>
      </p:sp>
      <p:sp>
        <p:nvSpPr>
          <p:cNvPr id="51" name="Text 41"/>
          <p:cNvSpPr/>
          <p:nvPr/>
        </p:nvSpPr>
        <p:spPr>
          <a:xfrm>
            <a:off x="6162675" y="3501007"/>
            <a:ext cx="2535138" cy="100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8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Routers have vulnerabilities too. Check your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manufacturer's website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every few months for firmware updates or enable auto-update if your router supports it.</a:t>
            </a:r>
            <a:endParaRPr lang="en-US" sz="1200" dirty="0"/>
          </a:p>
        </p:txBody>
      </p:sp>
      <p:pic>
        <p:nvPicPr>
          <p:cNvPr id="52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3355" y="4811771"/>
            <a:ext cx="132588" cy="132588"/>
          </a:xfrm>
          <a:prstGeom prst="rect">
            <a:avLst/>
          </a:prstGeom>
        </p:spPr>
      </p:pic>
      <p:sp>
        <p:nvSpPr>
          <p:cNvPr id="53" name="Text 42"/>
          <p:cNvSpPr/>
          <p:nvPr/>
        </p:nvSpPr>
        <p:spPr>
          <a:xfrm>
            <a:off x="504379" y="4827253"/>
            <a:ext cx="3324642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Never assume a network is safe — verify encryption and use layered defenses.</a:t>
            </a:r>
            <a:endParaRPr lang="en-US" sz="1000" dirty="0"/>
          </a:p>
        </p:txBody>
      </p:sp>
      <p:sp>
        <p:nvSpPr>
          <p:cNvPr id="54" name="Text 43"/>
          <p:cNvSpPr/>
          <p:nvPr/>
        </p:nvSpPr>
        <p:spPr>
          <a:xfrm>
            <a:off x="8556129" y="4856559"/>
            <a:ext cx="43160" cy="43160"/>
          </a:xfrm>
          <a:prstGeom prst="ellipse">
            <a:avLst/>
          </a:prstGeom>
          <a:solidFill>
            <a:srgbClr val="00B4D8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4"/>
          <p:cNvSpPr/>
          <p:nvPr/>
        </p:nvSpPr>
        <p:spPr>
          <a:xfrm>
            <a:off x="8642449" y="4856559"/>
            <a:ext cx="43160" cy="43160"/>
          </a:xfrm>
          <a:prstGeom prst="ellipse">
            <a:avLst/>
          </a:prstGeom>
          <a:solidFill>
            <a:srgbClr val="00B4D8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5"/>
          <p:cNvSpPr/>
          <p:nvPr/>
        </p:nvSpPr>
        <p:spPr>
          <a:xfrm>
            <a:off x="8728770" y="4856559"/>
            <a:ext cx="43160" cy="43160"/>
          </a:xfrm>
          <a:prstGeom prst="ellipse">
            <a:avLst/>
          </a:prstGeom>
          <a:solidFill>
            <a:srgbClr val="00B4D8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0077A8"/>
              </a:gs>
              <a:gs pos="50000">
                <a:srgbClr val="00B4D8"/>
              </a:gs>
              <a:gs pos="100000">
                <a:srgbClr val="0077A8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890588"/>
            <a:ext cx="9144000" cy="9525"/>
          </a:xfrm>
          <a:prstGeom prst="rect">
            <a:avLst/>
          </a:prstGeom>
          <a:solidFill>
            <a:srgbClr val="D0DCE8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3891" y="157460"/>
            <a:ext cx="1389013" cy="191691"/>
          </a:xfrm>
          <a:prstGeom prst="roundRect">
            <a:avLst>
              <a:gd name="adj" fmla="val 74865"/>
            </a:avLst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194" y="186937"/>
            <a:ext cx="132588" cy="132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8650" y="188565"/>
            <a:ext cx="118624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PROTECTION</a:t>
            </a:r>
            <a:endParaRPr lang="en-US" sz="680" dirty="0"/>
          </a:p>
        </p:txBody>
      </p:sp>
      <p:sp>
        <p:nvSpPr>
          <p:cNvPr id="7" name="Text 4"/>
          <p:cNvSpPr/>
          <p:nvPr/>
        </p:nvSpPr>
        <p:spPr>
          <a:xfrm>
            <a:off x="413891" y="392311"/>
            <a:ext cx="8974314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kern="0" spc="-20" dirty="0">
                <a:solidFill>
                  <a:srgbClr val="0D1B2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Guard Your Identity: </a:t>
            </a:r>
            <a:r>
              <a:rPr lang="en-US" sz="1690" b="1" kern="0" spc="-20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Personal Information</a:t>
            </a:r>
            <a:endParaRPr lang="en-US" sz="1690" dirty="0"/>
          </a:p>
        </p:txBody>
      </p:sp>
      <p:sp>
        <p:nvSpPr>
          <p:cNvPr id="8" name="Text 5"/>
          <p:cNvSpPr/>
          <p:nvPr/>
        </p:nvSpPr>
        <p:spPr>
          <a:xfrm>
            <a:off x="413891" y="649932"/>
            <a:ext cx="7315200" cy="140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6"/>
              </a:lnSpc>
              <a:spcBef>
                <a:spcPts val="170"/>
              </a:spcBef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theft affects millions every year — these steps dramatically lower your risk.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430164" y="1215330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812526" y="1799183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430164" y="2383036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812526" y="2966888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430164" y="3550741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812526" y="4134594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4430164" y="4718447"/>
            <a:ext cx="57150" cy="952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641276" y="1000423"/>
            <a:ext cx="13841" cy="4057650"/>
          </a:xfrm>
          <a:prstGeom prst="rect">
            <a:avLst/>
          </a:prstGeom>
          <a:gradFill rotWithShape="1">
            <a:gsLst>
              <a:gs pos="0">
                <a:srgbClr val="00B4D8"/>
              </a:gs>
              <a:gs pos="60000">
                <a:srgbClr val="0077A8"/>
              </a:gs>
              <a:gs pos="100000">
                <a:srgbClr val="0077A8">
                  <a:alpha val="3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13891" y="1030037"/>
            <a:ext cx="4021485" cy="640080"/>
          </a:xfrm>
          <a:prstGeom prst="roundRect">
            <a:avLst>
              <a:gd name="adj" fmla="val 12268"/>
            </a:avLst>
          </a:prstGeom>
          <a:solidFill>
            <a:schemeClr val="bg1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416326" y="1030039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65832">
                <a:moveTo>
                  <a:pt x="0" y="14553"/>
                </a:moveTo>
                <a:lnTo>
                  <a:pt x="2381" y="16809"/>
                </a:lnTo>
                <a:lnTo>
                  <a:pt x="4763" y="19349"/>
                </a:lnTo>
                <a:lnTo>
                  <a:pt x="7144" y="22234"/>
                </a:lnTo>
                <a:lnTo>
                  <a:pt x="9525" y="25559"/>
                </a:lnTo>
                <a:lnTo>
                  <a:pt x="11906" y="29482"/>
                </a:lnTo>
                <a:lnTo>
                  <a:pt x="14288" y="34310"/>
                </a:lnTo>
                <a:lnTo>
                  <a:pt x="16669" y="40825"/>
                </a:lnTo>
                <a:lnTo>
                  <a:pt x="19050" y="57150"/>
                </a:lnTo>
                <a:lnTo>
                  <a:pt x="19050" y="408682"/>
                </a:lnTo>
                <a:lnTo>
                  <a:pt x="16669" y="425007"/>
                </a:lnTo>
                <a:lnTo>
                  <a:pt x="14288" y="431522"/>
                </a:lnTo>
                <a:lnTo>
                  <a:pt x="11906" y="436350"/>
                </a:lnTo>
                <a:lnTo>
                  <a:pt x="9525" y="440273"/>
                </a:lnTo>
                <a:lnTo>
                  <a:pt x="7144" y="443598"/>
                </a:lnTo>
                <a:lnTo>
                  <a:pt x="4763" y="446483"/>
                </a:lnTo>
                <a:lnTo>
                  <a:pt x="2381" y="449023"/>
                </a:lnTo>
                <a:lnTo>
                  <a:pt x="0" y="451279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509736" y="1022981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42" y="1084841"/>
            <a:ext cx="132588" cy="13258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803077" y="1088974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Your Credit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803077" y="1260709"/>
            <a:ext cx="3597467" cy="400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free at AnnualCreditReport.com. Freeze your credit free at all three bureaus: Equifax, Experian &amp; TransUnion.</a:t>
            </a:r>
          </a:p>
          <a:p>
            <a:pPr marL="0" indent="0" algn="l">
              <a:buNone/>
            </a:pPr>
            <a:endParaRPr lang="en-US" sz="1200" dirty="0">
              <a:solidFill>
                <a:srgbClr val="4A60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endParaRPr lang="en-US" sz="1200" dirty="0">
              <a:solidFill>
                <a:srgbClr val="4A60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4864596" y="1625203"/>
            <a:ext cx="4021634" cy="640080"/>
          </a:xfrm>
          <a:prstGeom prst="roundRect">
            <a:avLst>
              <a:gd name="adj" fmla="val 12895"/>
            </a:avLst>
          </a:prstGeom>
          <a:solidFill>
            <a:srgbClr val="FFFFFF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4864596" y="1625203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4321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28657"/>
                </a:lnTo>
                <a:lnTo>
                  <a:pt x="16669" y="426401"/>
                </a:lnTo>
                <a:lnTo>
                  <a:pt x="14288" y="423861"/>
                </a:lnTo>
                <a:lnTo>
                  <a:pt x="11906" y="420976"/>
                </a:lnTo>
                <a:lnTo>
                  <a:pt x="9525" y="417651"/>
                </a:lnTo>
                <a:lnTo>
                  <a:pt x="7144" y="413728"/>
                </a:lnTo>
                <a:lnTo>
                  <a:pt x="4763" y="408900"/>
                </a:lnTo>
                <a:lnTo>
                  <a:pt x="2381" y="402385"/>
                </a:lnTo>
                <a:lnTo>
                  <a:pt x="0" y="386060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4969966" y="1618904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7972" y="1666910"/>
            <a:ext cx="132588" cy="132588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5263306" y="1684138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Identity Theft Signs</a:t>
            </a:r>
            <a:endParaRPr lang="en-US" sz="1400" dirty="0"/>
          </a:p>
        </p:txBody>
      </p:sp>
      <p:sp>
        <p:nvSpPr>
          <p:cNvPr id="31" name="Text 26"/>
          <p:cNvSpPr/>
          <p:nvPr/>
        </p:nvSpPr>
        <p:spPr>
          <a:xfrm>
            <a:off x="5263307" y="1855873"/>
            <a:ext cx="3387507" cy="269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Unexpected bills, accounts you didn't open, or calls about debts you don't recognize.</a:t>
            </a:r>
            <a:endParaRPr lang="en-US" sz="1200" dirty="0"/>
          </a:p>
        </p:txBody>
      </p:sp>
      <p:sp>
        <p:nvSpPr>
          <p:cNvPr id="32" name="Text 27"/>
          <p:cNvSpPr/>
          <p:nvPr/>
        </p:nvSpPr>
        <p:spPr>
          <a:xfrm>
            <a:off x="413891" y="2197744"/>
            <a:ext cx="4021485" cy="640080"/>
          </a:xfrm>
          <a:prstGeom prst="roundRect">
            <a:avLst>
              <a:gd name="adj" fmla="val 12268"/>
            </a:avLst>
          </a:prstGeom>
          <a:solidFill>
            <a:schemeClr val="bg1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8"/>
          <p:cNvSpPr/>
          <p:nvPr/>
        </p:nvSpPr>
        <p:spPr>
          <a:xfrm>
            <a:off x="4416326" y="2197745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65832">
                <a:moveTo>
                  <a:pt x="0" y="14553"/>
                </a:moveTo>
                <a:lnTo>
                  <a:pt x="2381" y="16809"/>
                </a:lnTo>
                <a:lnTo>
                  <a:pt x="4763" y="19349"/>
                </a:lnTo>
                <a:lnTo>
                  <a:pt x="7144" y="22234"/>
                </a:lnTo>
                <a:lnTo>
                  <a:pt x="9525" y="25559"/>
                </a:lnTo>
                <a:lnTo>
                  <a:pt x="11906" y="29482"/>
                </a:lnTo>
                <a:lnTo>
                  <a:pt x="14288" y="34310"/>
                </a:lnTo>
                <a:lnTo>
                  <a:pt x="16669" y="40825"/>
                </a:lnTo>
                <a:lnTo>
                  <a:pt x="19050" y="57150"/>
                </a:lnTo>
                <a:lnTo>
                  <a:pt x="19050" y="408682"/>
                </a:lnTo>
                <a:lnTo>
                  <a:pt x="16669" y="425007"/>
                </a:lnTo>
                <a:lnTo>
                  <a:pt x="14288" y="431522"/>
                </a:lnTo>
                <a:lnTo>
                  <a:pt x="11906" y="436350"/>
                </a:lnTo>
                <a:lnTo>
                  <a:pt x="9525" y="440273"/>
                </a:lnTo>
                <a:lnTo>
                  <a:pt x="7144" y="443598"/>
                </a:lnTo>
                <a:lnTo>
                  <a:pt x="4763" y="446483"/>
                </a:lnTo>
                <a:lnTo>
                  <a:pt x="2381" y="449023"/>
                </a:lnTo>
                <a:lnTo>
                  <a:pt x="0" y="451279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9"/>
          <p:cNvSpPr/>
          <p:nvPr/>
        </p:nvSpPr>
        <p:spPr>
          <a:xfrm>
            <a:off x="509736" y="2190940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742" y="2238946"/>
            <a:ext cx="132588" cy="132588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803077" y="2256680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 Social Security Number</a:t>
            </a:r>
            <a:endParaRPr lang="en-US" sz="1400" dirty="0"/>
          </a:p>
        </p:txBody>
      </p:sp>
      <p:sp>
        <p:nvSpPr>
          <p:cNvPr id="37" name="Text 31"/>
          <p:cNvSpPr/>
          <p:nvPr/>
        </p:nvSpPr>
        <p:spPr>
          <a:xfrm>
            <a:off x="803077" y="2428413"/>
            <a:ext cx="3597467" cy="380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carry your SSN card. Provide it only when absolutely legally required — never by email or phone.</a:t>
            </a:r>
            <a:endParaRPr lang="en-US" sz="1200" dirty="0"/>
          </a:p>
        </p:txBody>
      </p:sp>
      <p:sp>
        <p:nvSpPr>
          <p:cNvPr id="38" name="Text 32"/>
          <p:cNvSpPr/>
          <p:nvPr/>
        </p:nvSpPr>
        <p:spPr>
          <a:xfrm>
            <a:off x="4864596" y="2781598"/>
            <a:ext cx="4021634" cy="640080"/>
          </a:xfrm>
          <a:prstGeom prst="roundRect">
            <a:avLst>
              <a:gd name="adj" fmla="val 12268"/>
            </a:avLst>
          </a:prstGeom>
          <a:solidFill>
            <a:srgbClr val="FFFFFF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4864596" y="2781598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65832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51279"/>
                </a:lnTo>
                <a:lnTo>
                  <a:pt x="16669" y="449023"/>
                </a:lnTo>
                <a:lnTo>
                  <a:pt x="14288" y="446483"/>
                </a:lnTo>
                <a:lnTo>
                  <a:pt x="11906" y="443598"/>
                </a:lnTo>
                <a:lnTo>
                  <a:pt x="9525" y="440273"/>
                </a:lnTo>
                <a:lnTo>
                  <a:pt x="7144" y="436350"/>
                </a:lnTo>
                <a:lnTo>
                  <a:pt x="4763" y="431522"/>
                </a:lnTo>
                <a:lnTo>
                  <a:pt x="2381" y="425007"/>
                </a:lnTo>
                <a:lnTo>
                  <a:pt x="0" y="408682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4"/>
          <p:cNvSpPr/>
          <p:nvPr/>
        </p:nvSpPr>
        <p:spPr>
          <a:xfrm>
            <a:off x="4969966" y="2781720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7972" y="2829726"/>
            <a:ext cx="132588" cy="132588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5263307" y="2840533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Physical Mail</a:t>
            </a:r>
            <a:endParaRPr lang="en-US" sz="1400" dirty="0"/>
          </a:p>
        </p:txBody>
      </p:sp>
      <p:sp>
        <p:nvSpPr>
          <p:cNvPr id="43" name="Text 36"/>
          <p:cNvSpPr/>
          <p:nvPr/>
        </p:nvSpPr>
        <p:spPr>
          <a:xfrm>
            <a:off x="5263307" y="3012266"/>
            <a:ext cx="3597619" cy="381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 for paperless statements. Use a locked mailbox. Shred all documents containing personal info.</a:t>
            </a:r>
            <a:endParaRPr lang="en-US" sz="1200" dirty="0"/>
          </a:p>
        </p:txBody>
      </p:sp>
      <p:sp>
        <p:nvSpPr>
          <p:cNvPr id="44" name="Text 37"/>
          <p:cNvSpPr/>
          <p:nvPr/>
        </p:nvSpPr>
        <p:spPr>
          <a:xfrm>
            <a:off x="413891" y="3365450"/>
            <a:ext cx="4021485" cy="640080"/>
          </a:xfrm>
          <a:prstGeom prst="roundRect">
            <a:avLst>
              <a:gd name="adj" fmla="val 12268"/>
            </a:avLst>
          </a:prstGeom>
          <a:solidFill>
            <a:schemeClr val="bg1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8"/>
          <p:cNvSpPr/>
          <p:nvPr/>
        </p:nvSpPr>
        <p:spPr>
          <a:xfrm>
            <a:off x="4416326" y="3365450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65832">
                <a:moveTo>
                  <a:pt x="0" y="14553"/>
                </a:moveTo>
                <a:lnTo>
                  <a:pt x="2381" y="16809"/>
                </a:lnTo>
                <a:lnTo>
                  <a:pt x="4763" y="19349"/>
                </a:lnTo>
                <a:lnTo>
                  <a:pt x="7144" y="22234"/>
                </a:lnTo>
                <a:lnTo>
                  <a:pt x="9525" y="25559"/>
                </a:lnTo>
                <a:lnTo>
                  <a:pt x="11906" y="29482"/>
                </a:lnTo>
                <a:lnTo>
                  <a:pt x="14288" y="34310"/>
                </a:lnTo>
                <a:lnTo>
                  <a:pt x="16669" y="40825"/>
                </a:lnTo>
                <a:lnTo>
                  <a:pt x="19050" y="57150"/>
                </a:lnTo>
                <a:lnTo>
                  <a:pt x="19050" y="408682"/>
                </a:lnTo>
                <a:lnTo>
                  <a:pt x="16669" y="425007"/>
                </a:lnTo>
                <a:lnTo>
                  <a:pt x="14288" y="431522"/>
                </a:lnTo>
                <a:lnTo>
                  <a:pt x="11906" y="436350"/>
                </a:lnTo>
                <a:lnTo>
                  <a:pt x="9525" y="440273"/>
                </a:lnTo>
                <a:lnTo>
                  <a:pt x="7144" y="443598"/>
                </a:lnTo>
                <a:lnTo>
                  <a:pt x="4763" y="446483"/>
                </a:lnTo>
                <a:lnTo>
                  <a:pt x="2381" y="449023"/>
                </a:lnTo>
                <a:lnTo>
                  <a:pt x="0" y="451279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9"/>
          <p:cNvSpPr/>
          <p:nvPr/>
        </p:nvSpPr>
        <p:spPr>
          <a:xfrm>
            <a:off x="509736" y="3359657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742" y="3407663"/>
            <a:ext cx="132588" cy="132588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803077" y="3393580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Careful with Public Records</a:t>
            </a:r>
            <a:endParaRPr lang="en-US" sz="1400" dirty="0"/>
          </a:p>
        </p:txBody>
      </p:sp>
      <p:sp>
        <p:nvSpPr>
          <p:cNvPr id="49" name="Text 41"/>
          <p:cNvSpPr/>
          <p:nvPr/>
        </p:nvSpPr>
        <p:spPr>
          <a:xfrm>
            <a:off x="803077" y="3569423"/>
            <a:ext cx="3597467" cy="37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Voter registration, property &amp; court records may be searchable. Search your name to see what's visible.</a:t>
            </a:r>
            <a:endParaRPr lang="en-US" sz="1200" dirty="0"/>
          </a:p>
        </p:txBody>
      </p:sp>
      <p:sp>
        <p:nvSpPr>
          <p:cNvPr id="50" name="Text 42"/>
          <p:cNvSpPr/>
          <p:nvPr/>
        </p:nvSpPr>
        <p:spPr>
          <a:xfrm>
            <a:off x="4864596" y="3960612"/>
            <a:ext cx="4021634" cy="640080"/>
          </a:xfrm>
          <a:prstGeom prst="roundRect">
            <a:avLst>
              <a:gd name="adj" fmla="val 12895"/>
            </a:avLst>
          </a:prstGeom>
          <a:solidFill>
            <a:srgbClr val="FFFFFF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3"/>
          <p:cNvSpPr/>
          <p:nvPr/>
        </p:nvSpPr>
        <p:spPr>
          <a:xfrm>
            <a:off x="4864596" y="3960614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43210">
                <a:moveTo>
                  <a:pt x="0" y="57150"/>
                </a:moveTo>
                <a:lnTo>
                  <a:pt x="2381" y="40825"/>
                </a:lnTo>
                <a:lnTo>
                  <a:pt x="4763" y="34310"/>
                </a:lnTo>
                <a:lnTo>
                  <a:pt x="7144" y="29482"/>
                </a:lnTo>
                <a:lnTo>
                  <a:pt x="9525" y="25559"/>
                </a:lnTo>
                <a:lnTo>
                  <a:pt x="11906" y="22234"/>
                </a:lnTo>
                <a:lnTo>
                  <a:pt x="14288" y="19349"/>
                </a:lnTo>
                <a:lnTo>
                  <a:pt x="16669" y="16809"/>
                </a:lnTo>
                <a:lnTo>
                  <a:pt x="19050" y="14553"/>
                </a:lnTo>
                <a:lnTo>
                  <a:pt x="19050" y="428657"/>
                </a:lnTo>
                <a:lnTo>
                  <a:pt x="16669" y="426401"/>
                </a:lnTo>
                <a:lnTo>
                  <a:pt x="14288" y="423861"/>
                </a:lnTo>
                <a:lnTo>
                  <a:pt x="11906" y="420976"/>
                </a:lnTo>
                <a:lnTo>
                  <a:pt x="9525" y="417651"/>
                </a:lnTo>
                <a:lnTo>
                  <a:pt x="7144" y="413728"/>
                </a:lnTo>
                <a:lnTo>
                  <a:pt x="4763" y="408900"/>
                </a:lnTo>
                <a:lnTo>
                  <a:pt x="2381" y="402385"/>
                </a:lnTo>
                <a:lnTo>
                  <a:pt x="0" y="386060"/>
                </a:lnTo>
                <a:close/>
              </a:path>
            </a:pathLst>
          </a:custGeom>
          <a:solidFill>
            <a:srgbClr val="00B4D8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4"/>
          <p:cNvSpPr/>
          <p:nvPr/>
        </p:nvSpPr>
        <p:spPr>
          <a:xfrm>
            <a:off x="4969966" y="3960483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00B4D8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7972" y="4008489"/>
            <a:ext cx="132588" cy="132588"/>
          </a:xfrm>
          <a:prstGeom prst="rect">
            <a:avLst/>
          </a:prstGeom>
        </p:spPr>
      </p:pic>
      <p:sp>
        <p:nvSpPr>
          <p:cNvPr id="54" name="Text 45"/>
          <p:cNvSpPr/>
          <p:nvPr/>
        </p:nvSpPr>
        <p:spPr>
          <a:xfrm>
            <a:off x="5263307" y="4019549"/>
            <a:ext cx="342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 anchorCtr="0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Unique Email Aliases</a:t>
            </a:r>
            <a:endParaRPr lang="en-US" sz="1400" dirty="0"/>
          </a:p>
        </p:txBody>
      </p:sp>
      <p:sp>
        <p:nvSpPr>
          <p:cNvPr id="55" name="Text 46"/>
          <p:cNvSpPr/>
          <p:nvPr/>
        </p:nvSpPr>
        <p:spPr>
          <a:xfrm>
            <a:off x="5263307" y="4191283"/>
            <a:ext cx="3775993" cy="381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Hide My Email or SimpleLogin create disposable addresses that protect your real inbox.</a:t>
            </a:r>
            <a:endParaRPr lang="en-US" sz="1200" dirty="0"/>
          </a:p>
        </p:txBody>
      </p:sp>
      <p:sp>
        <p:nvSpPr>
          <p:cNvPr id="56" name="Text 47"/>
          <p:cNvSpPr/>
          <p:nvPr/>
        </p:nvSpPr>
        <p:spPr>
          <a:xfrm>
            <a:off x="413891" y="4544467"/>
            <a:ext cx="4021485" cy="595164"/>
          </a:xfrm>
          <a:prstGeom prst="roundRect">
            <a:avLst>
              <a:gd name="adj" fmla="val 12895"/>
            </a:avLst>
          </a:prstGeom>
          <a:solidFill>
            <a:srgbClr val="FFF5F5"/>
          </a:solidFill>
          <a:ln/>
          <a:effectLst>
            <a:outerShdw blurRad="43180" dist="7620" dir="5400000" algn="bl" rotWithShape="0">
              <a:srgbClr val="000000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48"/>
          <p:cNvSpPr/>
          <p:nvPr/>
        </p:nvSpPr>
        <p:spPr>
          <a:xfrm>
            <a:off x="4416326" y="4544467"/>
            <a:ext cx="19050" cy="640080"/>
          </a:xfrm>
          <a:custGeom>
            <a:avLst/>
            <a:gdLst/>
            <a:ahLst/>
            <a:cxnLst/>
            <a:rect l="l" t="t" r="r" b="b"/>
            <a:pathLst>
              <a:path w="19050" h="443210">
                <a:moveTo>
                  <a:pt x="0" y="14553"/>
                </a:moveTo>
                <a:lnTo>
                  <a:pt x="2381" y="16809"/>
                </a:lnTo>
                <a:lnTo>
                  <a:pt x="4763" y="19349"/>
                </a:lnTo>
                <a:lnTo>
                  <a:pt x="7144" y="22234"/>
                </a:lnTo>
                <a:lnTo>
                  <a:pt x="9525" y="25559"/>
                </a:lnTo>
                <a:lnTo>
                  <a:pt x="11906" y="29482"/>
                </a:lnTo>
                <a:lnTo>
                  <a:pt x="14288" y="34310"/>
                </a:lnTo>
                <a:lnTo>
                  <a:pt x="16669" y="40825"/>
                </a:lnTo>
                <a:lnTo>
                  <a:pt x="19050" y="57150"/>
                </a:lnTo>
                <a:lnTo>
                  <a:pt x="19050" y="386060"/>
                </a:lnTo>
                <a:lnTo>
                  <a:pt x="16669" y="402385"/>
                </a:lnTo>
                <a:lnTo>
                  <a:pt x="14288" y="408900"/>
                </a:lnTo>
                <a:lnTo>
                  <a:pt x="11906" y="413728"/>
                </a:lnTo>
                <a:lnTo>
                  <a:pt x="9525" y="417651"/>
                </a:lnTo>
                <a:lnTo>
                  <a:pt x="7144" y="420976"/>
                </a:lnTo>
                <a:lnTo>
                  <a:pt x="4763" y="423861"/>
                </a:lnTo>
                <a:lnTo>
                  <a:pt x="2381" y="426401"/>
                </a:lnTo>
                <a:lnTo>
                  <a:pt x="0" y="428657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49"/>
          <p:cNvSpPr/>
          <p:nvPr/>
        </p:nvSpPr>
        <p:spPr>
          <a:xfrm>
            <a:off x="509736" y="4485631"/>
            <a:ext cx="228600" cy="228600"/>
          </a:xfrm>
          <a:prstGeom prst="roundRect">
            <a:avLst>
              <a:gd name="adj" fmla="val 18889"/>
            </a:avLst>
          </a:prstGeom>
          <a:solidFill>
            <a:srgbClr val="EF4444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742" y="4533637"/>
            <a:ext cx="132588" cy="132588"/>
          </a:xfrm>
          <a:prstGeom prst="rect">
            <a:avLst/>
          </a:prstGeom>
        </p:spPr>
      </p:pic>
      <p:sp>
        <p:nvSpPr>
          <p:cNvPr id="60" name="Text 50"/>
          <p:cNvSpPr/>
          <p:nvPr/>
        </p:nvSpPr>
        <p:spPr>
          <a:xfrm>
            <a:off x="803077" y="4572595"/>
            <a:ext cx="3425979" cy="141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6"/>
              </a:lnSpc>
              <a:buNone/>
            </a:pPr>
            <a:r>
              <a:rPr lang="en-US" sz="14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Theft Quickly</a:t>
            </a:r>
            <a:endParaRPr lang="en-US" sz="1400" dirty="0"/>
          </a:p>
        </p:txBody>
      </p:sp>
      <p:sp>
        <p:nvSpPr>
          <p:cNvPr id="61" name="Text 51"/>
          <p:cNvSpPr/>
          <p:nvPr/>
        </p:nvSpPr>
        <p:spPr>
          <a:xfrm>
            <a:off x="803077" y="4728417"/>
            <a:ext cx="3425979" cy="31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at </a:t>
            </a:r>
            <a:r>
              <a:rPr lang="en-US" sz="12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IdentityTheft.gov</a:t>
            </a: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Act within 24 hours — speed limits damage significantly.</a:t>
            </a:r>
            <a:endParaRPr lang="en-US" sz="1200" dirty="0"/>
          </a:p>
        </p:txBody>
      </p:sp>
      <p:sp>
        <p:nvSpPr>
          <p:cNvPr id="62" name="Text 52"/>
          <p:cNvSpPr/>
          <p:nvPr/>
        </p:nvSpPr>
        <p:spPr>
          <a:xfrm>
            <a:off x="4521101" y="1134070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90" dirty="0"/>
          </a:p>
        </p:txBody>
      </p:sp>
      <p:sp>
        <p:nvSpPr>
          <p:cNvPr id="63" name="Text 53"/>
          <p:cNvSpPr/>
          <p:nvPr/>
        </p:nvSpPr>
        <p:spPr>
          <a:xfrm>
            <a:off x="4521101" y="1717923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90" dirty="0"/>
          </a:p>
        </p:txBody>
      </p:sp>
      <p:sp>
        <p:nvSpPr>
          <p:cNvPr id="64" name="Text 54"/>
          <p:cNvSpPr/>
          <p:nvPr/>
        </p:nvSpPr>
        <p:spPr>
          <a:xfrm>
            <a:off x="4521101" y="2301776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90" dirty="0"/>
          </a:p>
        </p:txBody>
      </p:sp>
      <p:sp>
        <p:nvSpPr>
          <p:cNvPr id="65" name="Text 55"/>
          <p:cNvSpPr/>
          <p:nvPr/>
        </p:nvSpPr>
        <p:spPr>
          <a:xfrm>
            <a:off x="4521101" y="2885629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90" dirty="0"/>
          </a:p>
        </p:txBody>
      </p:sp>
      <p:sp>
        <p:nvSpPr>
          <p:cNvPr id="66" name="Text 56"/>
          <p:cNvSpPr/>
          <p:nvPr/>
        </p:nvSpPr>
        <p:spPr>
          <a:xfrm>
            <a:off x="4521101" y="3469481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90" dirty="0"/>
          </a:p>
        </p:txBody>
      </p:sp>
      <p:sp>
        <p:nvSpPr>
          <p:cNvPr id="67" name="Text 57"/>
          <p:cNvSpPr/>
          <p:nvPr/>
        </p:nvSpPr>
        <p:spPr>
          <a:xfrm>
            <a:off x="4521101" y="4053334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77A8"/>
            </a:solidFill>
          </a:ln>
          <a:effectLst>
            <a:outerShdw blurRad="101600" dist="50800" dir="16200000" algn="bl" rotWithShape="0">
              <a:srgbClr val="00B4D8">
                <a:alpha val="15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007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90" dirty="0"/>
          </a:p>
        </p:txBody>
      </p:sp>
      <p:sp>
        <p:nvSpPr>
          <p:cNvPr id="68" name="Text 58"/>
          <p:cNvSpPr/>
          <p:nvPr/>
        </p:nvSpPr>
        <p:spPr>
          <a:xfrm>
            <a:off x="4521101" y="4637187"/>
            <a:ext cx="257770" cy="283547"/>
          </a:xfrm>
          <a:prstGeom prst="ellipse">
            <a:avLst/>
          </a:prstGeom>
          <a:solidFill>
            <a:srgbClr val="FFFFFF"/>
          </a:solidFill>
          <a:ln w="9525">
            <a:solidFill>
              <a:srgbClr val="DC2626"/>
            </a:solidFill>
          </a:ln>
          <a:effectLst>
            <a:outerShdw blurRad="101600" dist="50800" dir="16200000" algn="bl" rotWithShape="0">
              <a:srgbClr val="EF4444">
                <a:alpha val="12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9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1109"/>
            <a:ext cx="9144000" cy="86038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00B4D8"/>
              </a:gs>
              <a:gs pos="70000">
                <a:srgbClr val="0077B6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9575" y="1172468"/>
            <a:ext cx="2704652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19599" y="1172468"/>
            <a:ext cx="2704652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29623" y="1172468"/>
            <a:ext cx="2704805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09575" y="2165449"/>
            <a:ext cx="2704652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219599" y="2165449"/>
            <a:ext cx="2704652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029623" y="2165449"/>
            <a:ext cx="2704805" cy="887611"/>
          </a:xfrm>
          <a:prstGeom prst="roundRect">
            <a:avLst>
              <a:gd name="adj" fmla="val 8013"/>
            </a:avLst>
          </a:prstGeom>
          <a:gradFill rotWithShape="1">
            <a:gsLst>
              <a:gs pos="0">
                <a:srgbClr val="00B4D8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00050" y="200620"/>
            <a:ext cx="1368772" cy="191691"/>
          </a:xfrm>
          <a:prstGeom prst="roundRect">
            <a:avLst>
              <a:gd name="adj" fmla="val 74865"/>
            </a:avLst>
          </a:prstGeom>
          <a:solidFill>
            <a:srgbClr val="EF4444">
              <a:alpha val="10000"/>
            </a:srgbClr>
          </a:solidFill>
          <a:ln w="9525">
            <a:solidFill>
              <a:srgbClr val="EF4444">
                <a:alpha val="30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961" y="230097"/>
            <a:ext cx="132588" cy="13258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1775" y="231725"/>
            <a:ext cx="112993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RESPONSE</a:t>
            </a:r>
            <a:endParaRPr lang="en-US" sz="680" dirty="0">
              <a:solidFill>
                <a:srgbClr val="FF0000"/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400050" y="435471"/>
            <a:ext cx="3753908" cy="2628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070"/>
              </a:lnSpc>
              <a:spcAft>
                <a:spcPts val="230"/>
              </a:spcAft>
              <a:buNone/>
            </a:pPr>
            <a:r>
              <a:rPr lang="en-US" sz="180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To Do If You Are </a:t>
            </a:r>
            <a:r>
              <a:rPr lang="en-US" sz="1800" b="1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Hacked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400050" y="727472"/>
            <a:ext cx="385915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Quick action limits damage — follow these steps immediately and in order.</a:t>
            </a:r>
            <a:endParaRPr lang="en-US" sz="10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alphaModFix amt="8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1038" y="351086"/>
            <a:ext cx="385763" cy="38576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00050" y="967978"/>
            <a:ext cx="43160" cy="43160"/>
          </a:xfrm>
          <a:prstGeom prst="ellipse">
            <a:avLst/>
          </a:prstGeom>
          <a:solidFill>
            <a:srgbClr val="EF4444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4"/>
          <p:cNvSpPr/>
          <p:nvPr/>
        </p:nvSpPr>
        <p:spPr>
          <a:xfrm>
            <a:off x="486370" y="984498"/>
            <a:ext cx="200620" cy="10120"/>
          </a:xfrm>
          <a:prstGeom prst="rect">
            <a:avLst/>
          </a:prstGeom>
          <a:gradFill rotWithShape="1">
            <a:gsLst>
              <a:gs pos="0">
                <a:srgbClr val="EF4444">
                  <a:alpha val="50000"/>
                </a:srgbClr>
              </a:gs>
              <a:gs pos="100000">
                <a:srgbClr val="F97316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5"/>
          <p:cNvSpPr/>
          <p:nvPr/>
        </p:nvSpPr>
        <p:spPr>
          <a:xfrm>
            <a:off x="730151" y="967978"/>
            <a:ext cx="43160" cy="43160"/>
          </a:xfrm>
          <a:prstGeom prst="ellipse">
            <a:avLst/>
          </a:prstGeom>
          <a:solidFill>
            <a:srgbClr val="F97316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6"/>
          <p:cNvSpPr/>
          <p:nvPr/>
        </p:nvSpPr>
        <p:spPr>
          <a:xfrm>
            <a:off x="816471" y="984498"/>
            <a:ext cx="200620" cy="10120"/>
          </a:xfrm>
          <a:prstGeom prst="rect">
            <a:avLst/>
          </a:prstGeom>
          <a:gradFill rotWithShape="1">
            <a:gsLst>
              <a:gs pos="0">
                <a:srgbClr val="F97316">
                  <a:alpha val="50000"/>
                </a:srgbClr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1060252" y="967978"/>
            <a:ext cx="43160" cy="43160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8"/>
          <p:cNvSpPr/>
          <p:nvPr/>
        </p:nvSpPr>
        <p:spPr>
          <a:xfrm>
            <a:off x="1146572" y="984498"/>
            <a:ext cx="200620" cy="10120"/>
          </a:xfrm>
          <a:prstGeom prst="rect">
            <a:avLst/>
          </a:prstGeom>
          <a:gradFill rotWithShape="1">
            <a:gsLst>
              <a:gs pos="0">
                <a:srgbClr val="00B4D8">
                  <a:alpha val="50000"/>
                </a:srgbClr>
              </a:gs>
              <a:gs pos="100000">
                <a:srgbClr val="A855F7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19"/>
          <p:cNvSpPr/>
          <p:nvPr/>
        </p:nvSpPr>
        <p:spPr>
          <a:xfrm>
            <a:off x="1390352" y="967978"/>
            <a:ext cx="43160" cy="43160"/>
          </a:xfrm>
          <a:prstGeom prst="ellipse">
            <a:avLst/>
          </a:prstGeom>
          <a:solidFill>
            <a:srgbClr val="A855F7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1476673" y="984498"/>
            <a:ext cx="200620" cy="10120"/>
          </a:xfrm>
          <a:prstGeom prst="rect">
            <a:avLst/>
          </a:prstGeom>
          <a:gradFill rotWithShape="1">
            <a:gsLst>
              <a:gs pos="0">
                <a:srgbClr val="A855F7">
                  <a:alpha val="50000"/>
                </a:srgbClr>
              </a:gs>
              <a:gs pos="100000">
                <a:srgbClr val="22C55E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1"/>
          <p:cNvSpPr/>
          <p:nvPr/>
        </p:nvSpPr>
        <p:spPr>
          <a:xfrm>
            <a:off x="1720453" y="967978"/>
            <a:ext cx="43160" cy="43160"/>
          </a:xfrm>
          <a:prstGeom prst="ellipse">
            <a:avLst/>
          </a:prstGeom>
          <a:solidFill>
            <a:srgbClr val="22C55E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2"/>
          <p:cNvSpPr/>
          <p:nvPr/>
        </p:nvSpPr>
        <p:spPr>
          <a:xfrm>
            <a:off x="1806773" y="984498"/>
            <a:ext cx="200620" cy="10120"/>
          </a:xfrm>
          <a:prstGeom prst="rect">
            <a:avLst/>
          </a:prstGeom>
          <a:gradFill rotWithShape="1">
            <a:gsLst>
              <a:gs pos="0">
                <a:srgbClr val="22C55E">
                  <a:alpha val="50000"/>
                </a:srgbClr>
              </a:gs>
              <a:gs pos="100000">
                <a:srgbClr val="00B4D8">
                  <a:alpha val="5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2050554" y="967978"/>
            <a:ext cx="43160" cy="43160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4"/>
          <p:cNvSpPr/>
          <p:nvPr/>
        </p:nvSpPr>
        <p:spPr>
          <a:xfrm>
            <a:off x="2166045" y="930622"/>
            <a:ext cx="119623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Act fast — every minute counts</a:t>
            </a:r>
            <a:endParaRPr lang="en-US" sz="1000" dirty="0"/>
          </a:p>
        </p:txBody>
      </p:sp>
      <p:sp>
        <p:nvSpPr>
          <p:cNvPr id="31" name="Text 25"/>
          <p:cNvSpPr/>
          <p:nvPr/>
        </p:nvSpPr>
        <p:spPr>
          <a:xfrm>
            <a:off x="400050" y="1162943"/>
            <a:ext cx="2723704" cy="1102457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>
            <a:off x="509885" y="1180258"/>
            <a:ext cx="257770" cy="283547"/>
          </a:xfrm>
          <a:prstGeom prst="ellipse">
            <a:avLst/>
          </a:prstGeom>
          <a:solidFill>
            <a:srgbClr val="EF4444">
              <a:alpha val="18000"/>
            </a:srgbClr>
          </a:solidFill>
          <a:ln w="9525">
            <a:solidFill>
              <a:srgbClr val="EF4444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FCA5A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</a:t>
            </a:r>
            <a:endParaRPr lang="en-US" sz="960" dirty="0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972" y="1255602"/>
            <a:ext cx="132588" cy="132588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1196876" y="1272778"/>
            <a:ext cx="1983358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400" b="1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Disconnect Immediately</a:t>
            </a:r>
            <a:endParaRPr lang="en-US" sz="1400" dirty="0"/>
          </a:p>
        </p:txBody>
      </p:sp>
      <p:sp>
        <p:nvSpPr>
          <p:cNvPr id="35" name="Text 28"/>
          <p:cNvSpPr/>
          <p:nvPr/>
        </p:nvSpPr>
        <p:spPr>
          <a:xfrm>
            <a:off x="1196876" y="1473682"/>
            <a:ext cx="1839114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Unplug the ethernet cable or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turn off Wi-Fi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right now. This stops ongoing data theft and cuts off any active remote access to your device.</a:t>
            </a:r>
            <a:endParaRPr lang="en-US" sz="1200" dirty="0"/>
          </a:p>
        </p:txBody>
      </p:sp>
      <p:sp>
        <p:nvSpPr>
          <p:cNvPr id="36" name="Text 29"/>
          <p:cNvSpPr/>
          <p:nvPr/>
        </p:nvSpPr>
        <p:spPr>
          <a:xfrm>
            <a:off x="3210074" y="1162943"/>
            <a:ext cx="2723704" cy="906661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0"/>
          <p:cNvSpPr/>
          <p:nvPr/>
        </p:nvSpPr>
        <p:spPr>
          <a:xfrm>
            <a:off x="3319909" y="1180258"/>
            <a:ext cx="257770" cy="283547"/>
          </a:xfrm>
          <a:prstGeom prst="ellipse">
            <a:avLst/>
          </a:prstGeom>
          <a:solidFill>
            <a:srgbClr val="F97316">
              <a:alpha val="15000"/>
            </a:srgbClr>
          </a:solidFill>
          <a:ln w="9525">
            <a:solidFill>
              <a:srgbClr val="F97316">
                <a:alpha val="4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FDBA7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</a:t>
            </a:r>
            <a:endParaRPr lang="en-US" sz="960" dirty="0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5995" y="1255602"/>
            <a:ext cx="132588" cy="132588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4006900" y="1272778"/>
            <a:ext cx="1983358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Compromised Passwords</a:t>
            </a:r>
            <a:endParaRPr lang="en-US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Text 32"/>
          <p:cNvSpPr/>
          <p:nvPr/>
        </p:nvSpPr>
        <p:spPr>
          <a:xfrm>
            <a:off x="4006900" y="1473682"/>
            <a:ext cx="1839114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your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email — your master key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Change passwords on all affected accounts using a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clean, trusted device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you know is uninfected.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6020098" y="1162943"/>
            <a:ext cx="2723852" cy="906661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4"/>
          <p:cNvSpPr/>
          <p:nvPr/>
        </p:nvSpPr>
        <p:spPr>
          <a:xfrm>
            <a:off x="6129933" y="1186932"/>
            <a:ext cx="257770" cy="283547"/>
          </a:xfrm>
          <a:prstGeom prst="ellipse">
            <a:avLst/>
          </a:prstGeom>
          <a:solidFill>
            <a:srgbClr val="00B4D8">
              <a:alpha val="15000"/>
            </a:srgbClr>
          </a:solidFill>
          <a:ln w="9525">
            <a:solidFill>
              <a:srgbClr val="00B4D8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</a:t>
            </a:r>
            <a:endParaRPr lang="en-US" sz="960" dirty="0"/>
          </a:p>
        </p:txBody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6019" y="1255602"/>
            <a:ext cx="132588" cy="1325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6816923" y="1272778"/>
            <a:ext cx="1983522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MFA on All Accounts</a:t>
            </a:r>
            <a:endParaRPr lang="en-US" sz="1400" dirty="0"/>
          </a:p>
        </p:txBody>
      </p:sp>
      <p:sp>
        <p:nvSpPr>
          <p:cNvPr id="45" name="Text 36"/>
          <p:cNvSpPr/>
          <p:nvPr/>
        </p:nvSpPr>
        <p:spPr>
          <a:xfrm>
            <a:off x="6816923" y="1473682"/>
            <a:ext cx="1839266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Add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multi-factor authentication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immediately. Even if the attacker has your new password, they cannot get in without the second factor.</a:t>
            </a:r>
            <a:endParaRPr lang="en-US" sz="1200" dirty="0"/>
          </a:p>
        </p:txBody>
      </p:sp>
      <p:sp>
        <p:nvSpPr>
          <p:cNvPr id="46" name="Text 37"/>
          <p:cNvSpPr/>
          <p:nvPr/>
        </p:nvSpPr>
        <p:spPr>
          <a:xfrm>
            <a:off x="400050" y="2776341"/>
            <a:ext cx="2723704" cy="906661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8"/>
          <p:cNvSpPr/>
          <p:nvPr/>
        </p:nvSpPr>
        <p:spPr>
          <a:xfrm>
            <a:off x="509885" y="2760573"/>
            <a:ext cx="257770" cy="283547"/>
          </a:xfrm>
          <a:prstGeom prst="ellipse">
            <a:avLst/>
          </a:prstGeom>
          <a:solidFill>
            <a:srgbClr val="A855F7">
              <a:alpha val="15000"/>
            </a:srgbClr>
          </a:solidFill>
          <a:ln w="9525">
            <a:solidFill>
              <a:srgbClr val="A855F7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7030A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en-US" sz="960" dirty="0">
              <a:solidFill>
                <a:srgbClr val="7030A0"/>
              </a:solidFill>
            </a:endParaRPr>
          </a:p>
        </p:txBody>
      </p:sp>
      <p:pic>
        <p:nvPicPr>
          <p:cNvPr id="4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5972" y="2829242"/>
            <a:ext cx="132588" cy="132588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1196876" y="2873114"/>
            <a:ext cx="1983358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4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Relevant Institutions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50" name="Text 40"/>
          <p:cNvSpPr/>
          <p:nvPr/>
        </p:nvSpPr>
        <p:spPr>
          <a:xfrm>
            <a:off x="1196876" y="3074018"/>
            <a:ext cx="1839114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Contact your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bank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if financial data was exposed. File a fraud alert with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Equifax, Experian, TransUnion.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Notify your employer if work accounts were affected.</a:t>
            </a:r>
            <a:endParaRPr lang="en-US" sz="1200" dirty="0"/>
          </a:p>
        </p:txBody>
      </p:sp>
      <p:sp>
        <p:nvSpPr>
          <p:cNvPr id="51" name="Text 41"/>
          <p:cNvSpPr/>
          <p:nvPr/>
        </p:nvSpPr>
        <p:spPr>
          <a:xfrm>
            <a:off x="3210074" y="2776341"/>
            <a:ext cx="2723704" cy="906661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2"/>
          <p:cNvSpPr/>
          <p:nvPr/>
        </p:nvSpPr>
        <p:spPr>
          <a:xfrm>
            <a:off x="3319909" y="2773921"/>
            <a:ext cx="257770" cy="283547"/>
          </a:xfrm>
          <a:prstGeom prst="ellipse">
            <a:avLst/>
          </a:prstGeom>
          <a:solidFill>
            <a:srgbClr val="22C55E">
              <a:alpha val="13000"/>
            </a:srgbClr>
          </a:solidFill>
          <a:ln w="9525">
            <a:solidFill>
              <a:srgbClr val="22C55E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chemeClr val="accent6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960" dirty="0">
              <a:solidFill>
                <a:schemeClr val="accent6"/>
              </a:solidFill>
            </a:endParaRPr>
          </a:p>
        </p:txBody>
      </p:sp>
      <p:pic>
        <p:nvPicPr>
          <p:cNvPr id="53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5995" y="2849264"/>
            <a:ext cx="132588" cy="132588"/>
          </a:xfrm>
          <a:prstGeom prst="rect">
            <a:avLst/>
          </a:prstGeom>
        </p:spPr>
      </p:pic>
      <p:sp>
        <p:nvSpPr>
          <p:cNvPr id="54" name="Text 43"/>
          <p:cNvSpPr/>
          <p:nvPr/>
        </p:nvSpPr>
        <p:spPr>
          <a:xfrm>
            <a:off x="4006900" y="2873114"/>
            <a:ext cx="1983358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400" b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 Incident</a:t>
            </a:r>
            <a:endParaRPr lang="en-US" sz="1400" dirty="0">
              <a:solidFill>
                <a:schemeClr val="accent6"/>
              </a:solidFill>
            </a:endParaRPr>
          </a:p>
        </p:txBody>
      </p:sp>
      <p:sp>
        <p:nvSpPr>
          <p:cNvPr id="55" name="Text 44"/>
          <p:cNvSpPr/>
          <p:nvPr/>
        </p:nvSpPr>
        <p:spPr>
          <a:xfrm>
            <a:off x="4006900" y="3074018"/>
            <a:ext cx="1839114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 phishing to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reportphishing@apwg.org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or the FTC at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ReportFraud.ftc.gov.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Report cybercrime to the FBI at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IC3.gov.</a:t>
            </a:r>
            <a:endParaRPr lang="en-US" sz="1200" dirty="0"/>
          </a:p>
        </p:txBody>
      </p:sp>
      <p:sp>
        <p:nvSpPr>
          <p:cNvPr id="56" name="Text 45"/>
          <p:cNvSpPr/>
          <p:nvPr/>
        </p:nvSpPr>
        <p:spPr>
          <a:xfrm>
            <a:off x="6020098" y="2776341"/>
            <a:ext cx="2723852" cy="906661"/>
          </a:xfrm>
          <a:prstGeom prst="roundRect">
            <a:avLst>
              <a:gd name="adj" fmla="val 7844"/>
            </a:avLst>
          </a:prstGeom>
          <a:solidFill>
            <a:schemeClr val="bg1"/>
          </a:solidFill>
          <a:ln w="9525">
            <a:solidFill>
              <a:srgbClr val="FFFFFF">
                <a:alpha val="6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46"/>
          <p:cNvSpPr/>
          <p:nvPr/>
        </p:nvSpPr>
        <p:spPr>
          <a:xfrm>
            <a:off x="6129933" y="2767247"/>
            <a:ext cx="257770" cy="283547"/>
          </a:xfrm>
          <a:prstGeom prst="ellipse">
            <a:avLst/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</a:t>
            </a:r>
            <a:endParaRPr lang="en-US" sz="960" dirty="0"/>
          </a:p>
        </p:txBody>
      </p:sp>
      <p:pic>
        <p:nvPicPr>
          <p:cNvPr id="58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6019" y="2849264"/>
            <a:ext cx="132588" cy="132588"/>
          </a:xfrm>
          <a:prstGeom prst="rect">
            <a:avLst/>
          </a:prstGeom>
        </p:spPr>
      </p:pic>
      <p:sp>
        <p:nvSpPr>
          <p:cNvPr id="59" name="Text 47"/>
          <p:cNvSpPr/>
          <p:nvPr/>
        </p:nvSpPr>
        <p:spPr>
          <a:xfrm>
            <a:off x="6816923" y="2873114"/>
            <a:ext cx="1983522" cy="125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4"/>
              </a:lnSpc>
              <a:spcAft>
                <a:spcPts val="230"/>
              </a:spcAft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and Clean Your Device</a:t>
            </a:r>
            <a:endParaRPr lang="en-US" sz="1400" dirty="0"/>
          </a:p>
        </p:txBody>
      </p:sp>
      <p:sp>
        <p:nvSpPr>
          <p:cNvPr id="60" name="Text 48"/>
          <p:cNvSpPr/>
          <p:nvPr/>
        </p:nvSpPr>
        <p:spPr>
          <a:xfrm>
            <a:off x="6816923" y="3074018"/>
            <a:ext cx="1839266" cy="935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Run a </a:t>
            </a: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full antivirus and anti-malware scan.</a:t>
            </a: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Consider professional IT review if ransomware is suspected. Do not reconnect until the device is cleared.</a:t>
            </a:r>
            <a:endParaRPr lang="en-US" sz="1200" dirty="0"/>
          </a:p>
        </p:txBody>
      </p:sp>
      <p:sp>
        <p:nvSpPr>
          <p:cNvPr id="61" name="Text 49"/>
          <p:cNvSpPr/>
          <p:nvPr/>
        </p:nvSpPr>
        <p:spPr>
          <a:xfrm>
            <a:off x="400050" y="4776639"/>
            <a:ext cx="8343900" cy="266551"/>
          </a:xfrm>
          <a:prstGeom prst="roundRect">
            <a:avLst>
              <a:gd name="adj" fmla="val 21441"/>
            </a:avLst>
          </a:prstGeom>
          <a:gradFill rotWithShape="1">
            <a:gsLst>
              <a:gs pos="0">
                <a:srgbClr val="EF4444">
                  <a:alpha val="12000"/>
                </a:srgbClr>
              </a:gs>
              <a:gs pos="50000">
                <a:srgbClr val="EF4444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9525">
            <a:solidFill>
              <a:srgbClr val="EF4444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2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4285" y="4830198"/>
            <a:ext cx="132588" cy="132588"/>
          </a:xfrm>
          <a:prstGeom prst="rect">
            <a:avLst/>
          </a:prstGeom>
        </p:spPr>
      </p:pic>
      <p:sp>
        <p:nvSpPr>
          <p:cNvPr id="63" name="Text 50"/>
          <p:cNvSpPr/>
          <p:nvPr/>
        </p:nvSpPr>
        <p:spPr>
          <a:xfrm>
            <a:off x="694432" y="4843314"/>
            <a:ext cx="1303794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0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ransomware is involved: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64" name="Text 51"/>
          <p:cNvSpPr/>
          <p:nvPr/>
        </p:nvSpPr>
        <p:spPr>
          <a:xfrm>
            <a:off x="2153385" y="4845100"/>
            <a:ext cx="539018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Do NOT pay the ransom — contact the FBI's IC3.gov and a professional cybersecurity firm immediately before taking any action.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E8F3FA"/>
              </a:gs>
              <a:gs pos="50000">
                <a:srgbClr val="F0F4F8"/>
              </a:gs>
              <a:gs pos="100000">
                <a:srgbClr val="E8F0FF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43160"/>
          </a:xfrm>
          <a:prstGeom prst="rect">
            <a:avLst/>
          </a:prstGeom>
          <a:gradFill rotWithShape="1">
            <a:gsLst>
              <a:gs pos="0">
                <a:srgbClr val="0D1B2A"/>
              </a:gs>
              <a:gs pos="50000">
                <a:srgbClr val="0096B7"/>
              </a:gs>
              <a:gs pos="100000">
                <a:srgbClr val="00D4FF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36247" y="514350"/>
            <a:ext cx="964853" cy="96485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4828580"/>
            <a:ext cx="9144000" cy="3149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2716" y="4919671"/>
            <a:ext cx="132588" cy="1325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96120" y="4910733"/>
            <a:ext cx="5006772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Cybersecurity is not a product — it is a habit  |  Stay Aware  •  Stay Safe  •  Stay Protected</a:t>
            </a:r>
            <a:endParaRPr lang="en-US" sz="790" b="1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8547" y="4919671"/>
            <a:ext cx="132588" cy="1325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00645" y="741908"/>
            <a:ext cx="1997126" cy="1957235"/>
          </a:xfrm>
          <a:prstGeom prst="roundRect">
            <a:avLst>
              <a:gd name="adj" fmla="val 3634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2522190" y="741908"/>
            <a:ext cx="1997126" cy="1957235"/>
          </a:xfrm>
          <a:prstGeom prst="roundRect">
            <a:avLst>
              <a:gd name="adj" fmla="val 3634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4643735" y="741908"/>
            <a:ext cx="1997126" cy="1957235"/>
          </a:xfrm>
          <a:prstGeom prst="roundRect">
            <a:avLst>
              <a:gd name="adj" fmla="val 3634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9"/>
          <p:cNvSpPr/>
          <p:nvPr/>
        </p:nvSpPr>
        <p:spPr>
          <a:xfrm>
            <a:off x="6765280" y="741908"/>
            <a:ext cx="1997126" cy="1957235"/>
          </a:xfrm>
          <a:prstGeom prst="roundRect">
            <a:avLst>
              <a:gd name="adj" fmla="val 3634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0"/>
          <p:cNvSpPr/>
          <p:nvPr/>
        </p:nvSpPr>
        <p:spPr>
          <a:xfrm>
            <a:off x="400645" y="2804517"/>
            <a:ext cx="1997126" cy="1957388"/>
          </a:xfrm>
          <a:prstGeom prst="roundRect">
            <a:avLst>
              <a:gd name="adj" fmla="val 3633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2522190" y="2804517"/>
            <a:ext cx="1997126" cy="1957388"/>
          </a:xfrm>
          <a:prstGeom prst="roundRect">
            <a:avLst>
              <a:gd name="adj" fmla="val 3633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4643735" y="2804517"/>
            <a:ext cx="1997126" cy="1957388"/>
          </a:xfrm>
          <a:prstGeom prst="roundRect">
            <a:avLst>
              <a:gd name="adj" fmla="val 3633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6765280" y="2804517"/>
            <a:ext cx="1997126" cy="1957388"/>
          </a:xfrm>
          <a:prstGeom prst="roundRect">
            <a:avLst>
              <a:gd name="adj" fmla="val 3633"/>
            </a:avLst>
          </a:prstGeom>
          <a:gradFill rotWithShape="1">
            <a:gsLst>
              <a:gs pos="0">
                <a:srgbClr val="00B4D8">
                  <a:alpha val="15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372070" y="259556"/>
            <a:ext cx="35421" cy="271760"/>
          </a:xfrm>
          <a:prstGeom prst="roundRect">
            <a:avLst>
              <a:gd name="adj" fmla="val 60953"/>
            </a:avLst>
          </a:prstGeom>
          <a:gradFill rotWithShape="1">
            <a:gsLst>
              <a:gs pos="0">
                <a:srgbClr val="0096B7"/>
              </a:gs>
              <a:gs pos="100000">
                <a:srgbClr val="00D4FF"/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493812" y="186630"/>
            <a:ext cx="3187311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859"/>
              </a:lnSpc>
              <a:buNone/>
            </a:pPr>
            <a:r>
              <a:rPr lang="en-US" sz="1690" kern="0" spc="-17" dirty="0">
                <a:solidFill>
                  <a:srgbClr val="0D1B2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Cybersecurity </a:t>
            </a:r>
            <a:r>
              <a:rPr lang="en-US" sz="1690" b="1" kern="0" spc="-17" dirty="0">
                <a:solidFill>
                  <a:srgbClr val="0096B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Action Plan</a:t>
            </a:r>
            <a:endParaRPr lang="en-US" sz="1690" dirty="0"/>
          </a:p>
        </p:txBody>
      </p:sp>
      <p:sp>
        <p:nvSpPr>
          <p:cNvPr id="21" name="Text 16"/>
          <p:cNvSpPr/>
          <p:nvPr/>
        </p:nvSpPr>
        <p:spPr>
          <a:xfrm>
            <a:off x="493812" y="444252"/>
            <a:ext cx="3276674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spcBef>
                <a:spcPts val="170"/>
              </a:spcBef>
              <a:buNone/>
            </a:pPr>
            <a:r>
              <a:rPr lang="en-US" sz="84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away with these 8 commitments to a safer digital life</a:t>
            </a:r>
            <a:endParaRPr lang="en-US" sz="840" dirty="0"/>
          </a:p>
        </p:txBody>
      </p:sp>
      <p:sp>
        <p:nvSpPr>
          <p:cNvPr id="22" name="Text 17"/>
          <p:cNvSpPr/>
          <p:nvPr/>
        </p:nvSpPr>
        <p:spPr>
          <a:xfrm>
            <a:off x="7441555" y="273546"/>
            <a:ext cx="1330375" cy="243780"/>
          </a:xfrm>
          <a:prstGeom prst="roundRect">
            <a:avLst>
              <a:gd name="adj" fmla="val 35425"/>
            </a:avLst>
          </a:prstGeom>
          <a:gradFill rotWithShape="1">
            <a:gsLst>
              <a:gs pos="0">
                <a:srgbClr val="0D1B2A"/>
              </a:gs>
              <a:gs pos="100000">
                <a:srgbClr val="1A3A5C"/>
              </a:gs>
            </a:gsLst>
            <a:lin ang="27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23643" y="329142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695158" y="330696"/>
            <a:ext cx="107410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dirty="0">
                <a:solidFill>
                  <a:srgbClr val="E8F0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KEY COMMITMENTS</a:t>
            </a:r>
            <a:endParaRPr lang="en-US" sz="680" dirty="0"/>
          </a:p>
        </p:txBody>
      </p:sp>
      <p:sp>
        <p:nvSpPr>
          <p:cNvPr id="25" name="Text 19"/>
          <p:cNvSpPr/>
          <p:nvPr/>
        </p:nvSpPr>
        <p:spPr>
          <a:xfrm>
            <a:off x="372070" y="732383"/>
            <a:ext cx="2035225" cy="1976289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372070" y="732383"/>
            <a:ext cx="28575" cy="1976289"/>
          </a:xfrm>
          <a:custGeom>
            <a:avLst/>
            <a:gdLst/>
            <a:ahLst/>
            <a:cxnLst/>
            <a:rect l="l" t="t" r="r" b="b"/>
            <a:pathLst>
              <a:path w="28575" h="1976289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160"/>
                </a:lnTo>
                <a:lnTo>
                  <a:pt x="25003" y="1959310"/>
                </a:lnTo>
                <a:lnTo>
                  <a:pt x="21431" y="1956052"/>
                </a:lnTo>
                <a:lnTo>
                  <a:pt x="17859" y="1952300"/>
                </a:lnTo>
                <a:lnTo>
                  <a:pt x="14288" y="1947925"/>
                </a:lnTo>
                <a:lnTo>
                  <a:pt x="10716" y="1942710"/>
                </a:lnTo>
                <a:lnTo>
                  <a:pt x="7144" y="1936235"/>
                </a:lnTo>
                <a:lnTo>
                  <a:pt x="3572" y="1927424"/>
                </a:lnTo>
                <a:lnTo>
                  <a:pt x="0" y="1905169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1"/>
          <p:cNvSpPr/>
          <p:nvPr/>
        </p:nvSpPr>
        <p:spPr>
          <a:xfrm>
            <a:off x="486966" y="820489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</a:t>
            </a:r>
            <a:endParaRPr lang="en-US" sz="730" dirty="0"/>
          </a:p>
        </p:txBody>
      </p:sp>
      <p:sp>
        <p:nvSpPr>
          <p:cNvPr id="28" name="Text 22"/>
          <p:cNvSpPr/>
          <p:nvPr/>
        </p:nvSpPr>
        <p:spPr>
          <a:xfrm>
            <a:off x="743248" y="812899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259" y="853910"/>
            <a:ext cx="132588" cy="13258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72635" y="813092"/>
            <a:ext cx="1463236" cy="275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Before You Click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798664" y="1216000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and verify before clicking any link or scanning any QR code</a:t>
            </a:r>
            <a:endParaRPr lang="en-US" sz="1200" dirty="0"/>
          </a:p>
        </p:txBody>
      </p:sp>
      <p:sp>
        <p:nvSpPr>
          <p:cNvPr id="32" name="Text 25"/>
          <p:cNvSpPr/>
          <p:nvPr/>
        </p:nvSpPr>
        <p:spPr>
          <a:xfrm>
            <a:off x="2493615" y="732383"/>
            <a:ext cx="2035225" cy="1976289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6"/>
          <p:cNvSpPr/>
          <p:nvPr/>
        </p:nvSpPr>
        <p:spPr>
          <a:xfrm>
            <a:off x="2493615" y="732383"/>
            <a:ext cx="28575" cy="1976289"/>
          </a:xfrm>
          <a:custGeom>
            <a:avLst/>
            <a:gdLst/>
            <a:ahLst/>
            <a:cxnLst/>
            <a:rect l="l" t="t" r="r" b="b"/>
            <a:pathLst>
              <a:path w="28575" h="1976289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160"/>
                </a:lnTo>
                <a:lnTo>
                  <a:pt x="25003" y="1959310"/>
                </a:lnTo>
                <a:lnTo>
                  <a:pt x="21431" y="1956052"/>
                </a:lnTo>
                <a:lnTo>
                  <a:pt x="17859" y="1952300"/>
                </a:lnTo>
                <a:lnTo>
                  <a:pt x="14288" y="1947925"/>
                </a:lnTo>
                <a:lnTo>
                  <a:pt x="10716" y="1942710"/>
                </a:lnTo>
                <a:lnTo>
                  <a:pt x="7144" y="1936235"/>
                </a:lnTo>
                <a:lnTo>
                  <a:pt x="3572" y="1927424"/>
                </a:lnTo>
                <a:lnTo>
                  <a:pt x="0" y="1905169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7"/>
          <p:cNvSpPr/>
          <p:nvPr/>
        </p:nvSpPr>
        <p:spPr>
          <a:xfrm>
            <a:off x="2608511" y="820489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</a:t>
            </a:r>
            <a:endParaRPr lang="en-US" sz="730" dirty="0"/>
          </a:p>
        </p:txBody>
      </p:sp>
      <p:sp>
        <p:nvSpPr>
          <p:cNvPr id="35" name="Text 28"/>
          <p:cNvSpPr/>
          <p:nvPr/>
        </p:nvSpPr>
        <p:spPr>
          <a:xfrm>
            <a:off x="2864793" y="828229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05804" y="869240"/>
            <a:ext cx="132588" cy="132588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3128814" y="889096"/>
            <a:ext cx="1330264" cy="24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Unique Strong Passwords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2920209" y="1246807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12+ characters, never reused, stored in a password manager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4615160" y="758019"/>
            <a:ext cx="2035225" cy="1976289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2"/>
          <p:cNvSpPr/>
          <p:nvPr/>
        </p:nvSpPr>
        <p:spPr>
          <a:xfrm>
            <a:off x="4615160" y="732383"/>
            <a:ext cx="28575" cy="1976289"/>
          </a:xfrm>
          <a:custGeom>
            <a:avLst/>
            <a:gdLst/>
            <a:ahLst/>
            <a:cxnLst/>
            <a:rect l="l" t="t" r="r" b="b"/>
            <a:pathLst>
              <a:path w="28575" h="1976289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160"/>
                </a:lnTo>
                <a:lnTo>
                  <a:pt x="25003" y="1959310"/>
                </a:lnTo>
                <a:lnTo>
                  <a:pt x="21431" y="1956052"/>
                </a:lnTo>
                <a:lnTo>
                  <a:pt x="17859" y="1952300"/>
                </a:lnTo>
                <a:lnTo>
                  <a:pt x="14288" y="1947925"/>
                </a:lnTo>
                <a:lnTo>
                  <a:pt x="10716" y="1942710"/>
                </a:lnTo>
                <a:lnTo>
                  <a:pt x="7144" y="1936235"/>
                </a:lnTo>
                <a:lnTo>
                  <a:pt x="3572" y="1927424"/>
                </a:lnTo>
                <a:lnTo>
                  <a:pt x="0" y="1905169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3"/>
          <p:cNvSpPr/>
          <p:nvPr/>
        </p:nvSpPr>
        <p:spPr>
          <a:xfrm>
            <a:off x="4730055" y="820489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</a:t>
            </a:r>
            <a:endParaRPr lang="en-US" sz="730" dirty="0"/>
          </a:p>
        </p:txBody>
      </p:sp>
      <p:sp>
        <p:nvSpPr>
          <p:cNvPr id="42" name="Text 34"/>
          <p:cNvSpPr/>
          <p:nvPr/>
        </p:nvSpPr>
        <p:spPr>
          <a:xfrm>
            <a:off x="4986338" y="812899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27349" y="853910"/>
            <a:ext cx="132588" cy="1325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5215724" y="834534"/>
            <a:ext cx="1222430" cy="326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MFA Everywhere</a:t>
            </a:r>
            <a:endParaRPr lang="en-US" sz="1200" dirty="0"/>
          </a:p>
        </p:txBody>
      </p:sp>
      <p:sp>
        <p:nvSpPr>
          <p:cNvPr id="45" name="Text 36"/>
          <p:cNvSpPr/>
          <p:nvPr/>
        </p:nvSpPr>
        <p:spPr>
          <a:xfrm>
            <a:off x="5041754" y="1216000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on email, banking, and social media accounts</a:t>
            </a:r>
            <a:endParaRPr lang="en-US" sz="1200" dirty="0"/>
          </a:p>
        </p:txBody>
      </p:sp>
      <p:sp>
        <p:nvSpPr>
          <p:cNvPr id="46" name="Text 37"/>
          <p:cNvSpPr/>
          <p:nvPr/>
        </p:nvSpPr>
        <p:spPr>
          <a:xfrm>
            <a:off x="6736705" y="732383"/>
            <a:ext cx="2035225" cy="1976289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8"/>
          <p:cNvSpPr/>
          <p:nvPr/>
        </p:nvSpPr>
        <p:spPr>
          <a:xfrm>
            <a:off x="6736705" y="732383"/>
            <a:ext cx="28575" cy="1976289"/>
          </a:xfrm>
          <a:custGeom>
            <a:avLst/>
            <a:gdLst/>
            <a:ahLst/>
            <a:cxnLst/>
            <a:rect l="l" t="t" r="r" b="b"/>
            <a:pathLst>
              <a:path w="28575" h="1976289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160"/>
                </a:lnTo>
                <a:lnTo>
                  <a:pt x="25003" y="1959310"/>
                </a:lnTo>
                <a:lnTo>
                  <a:pt x="21431" y="1956052"/>
                </a:lnTo>
                <a:lnTo>
                  <a:pt x="17859" y="1952300"/>
                </a:lnTo>
                <a:lnTo>
                  <a:pt x="14288" y="1947925"/>
                </a:lnTo>
                <a:lnTo>
                  <a:pt x="10716" y="1942710"/>
                </a:lnTo>
                <a:lnTo>
                  <a:pt x="7144" y="1936235"/>
                </a:lnTo>
                <a:lnTo>
                  <a:pt x="3572" y="1927424"/>
                </a:lnTo>
                <a:lnTo>
                  <a:pt x="0" y="1905169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39"/>
          <p:cNvSpPr/>
          <p:nvPr/>
        </p:nvSpPr>
        <p:spPr>
          <a:xfrm>
            <a:off x="6851600" y="820489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en-US" sz="730" dirty="0"/>
          </a:p>
        </p:txBody>
      </p:sp>
      <p:sp>
        <p:nvSpPr>
          <p:cNvPr id="49" name="Text 40"/>
          <p:cNvSpPr/>
          <p:nvPr/>
        </p:nvSpPr>
        <p:spPr>
          <a:xfrm>
            <a:off x="7107882" y="812899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0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8894" y="853910"/>
            <a:ext cx="132588" cy="132588"/>
          </a:xfrm>
          <a:prstGeom prst="rect">
            <a:avLst/>
          </a:prstGeom>
        </p:spPr>
      </p:pic>
      <p:sp>
        <p:nvSpPr>
          <p:cNvPr id="51" name="Text 41"/>
          <p:cNvSpPr/>
          <p:nvPr/>
        </p:nvSpPr>
        <p:spPr>
          <a:xfrm>
            <a:off x="7337269" y="855315"/>
            <a:ext cx="1291024" cy="276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Everything Updated</a:t>
            </a:r>
            <a:endParaRPr lang="en-US" sz="1200" dirty="0"/>
          </a:p>
        </p:txBody>
      </p:sp>
      <p:sp>
        <p:nvSpPr>
          <p:cNvPr id="52" name="Text 42"/>
          <p:cNvSpPr/>
          <p:nvPr/>
        </p:nvSpPr>
        <p:spPr>
          <a:xfrm>
            <a:off x="7163298" y="1216000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OS, apps, browsers, and router firmware — all of it</a:t>
            </a:r>
            <a:endParaRPr lang="en-US" sz="1200" dirty="0"/>
          </a:p>
        </p:txBody>
      </p:sp>
      <p:sp>
        <p:nvSpPr>
          <p:cNvPr id="53" name="Text 43"/>
          <p:cNvSpPr/>
          <p:nvPr/>
        </p:nvSpPr>
        <p:spPr>
          <a:xfrm>
            <a:off x="372070" y="2794992"/>
            <a:ext cx="2035225" cy="1976438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4"/>
          <p:cNvSpPr/>
          <p:nvPr/>
        </p:nvSpPr>
        <p:spPr>
          <a:xfrm>
            <a:off x="372070" y="2794992"/>
            <a:ext cx="28575" cy="1976438"/>
          </a:xfrm>
          <a:custGeom>
            <a:avLst/>
            <a:gdLst/>
            <a:ahLst/>
            <a:cxnLst/>
            <a:rect l="l" t="t" r="r" b="b"/>
            <a:pathLst>
              <a:path w="28575" h="1976438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309"/>
                </a:lnTo>
                <a:lnTo>
                  <a:pt x="25003" y="1959459"/>
                </a:lnTo>
                <a:lnTo>
                  <a:pt x="21431" y="1956201"/>
                </a:lnTo>
                <a:lnTo>
                  <a:pt x="17859" y="1952449"/>
                </a:lnTo>
                <a:lnTo>
                  <a:pt x="14288" y="1948074"/>
                </a:lnTo>
                <a:lnTo>
                  <a:pt x="10716" y="1942859"/>
                </a:lnTo>
                <a:lnTo>
                  <a:pt x="7144" y="1936383"/>
                </a:lnTo>
                <a:lnTo>
                  <a:pt x="3572" y="1927573"/>
                </a:lnTo>
                <a:lnTo>
                  <a:pt x="0" y="1905317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5"/>
          <p:cNvSpPr/>
          <p:nvPr/>
        </p:nvSpPr>
        <p:spPr>
          <a:xfrm>
            <a:off x="486966" y="2883098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730" dirty="0"/>
          </a:p>
        </p:txBody>
      </p:sp>
      <p:sp>
        <p:nvSpPr>
          <p:cNvPr id="56" name="Text 46"/>
          <p:cNvSpPr/>
          <p:nvPr/>
        </p:nvSpPr>
        <p:spPr>
          <a:xfrm>
            <a:off x="743248" y="287550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7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4259" y="2916519"/>
            <a:ext cx="132588" cy="132588"/>
          </a:xfrm>
          <a:prstGeom prst="rect">
            <a:avLst/>
          </a:prstGeom>
        </p:spPr>
      </p:pic>
      <p:sp>
        <p:nvSpPr>
          <p:cNvPr id="58" name="Text 47"/>
          <p:cNvSpPr/>
          <p:nvPr/>
        </p:nvSpPr>
        <p:spPr>
          <a:xfrm>
            <a:off x="972634" y="2959486"/>
            <a:ext cx="1172318" cy="105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Up Your Data</a:t>
            </a:r>
            <a:endParaRPr lang="en-US" sz="1200" dirty="0"/>
          </a:p>
        </p:txBody>
      </p:sp>
      <p:sp>
        <p:nvSpPr>
          <p:cNvPr id="59" name="Text 48"/>
          <p:cNvSpPr/>
          <p:nvPr/>
        </p:nvSpPr>
        <p:spPr>
          <a:xfrm>
            <a:off x="798664" y="3278609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3-2-1 backup rule to protect against ransomware</a:t>
            </a:r>
            <a:endParaRPr lang="en-US" sz="1200" dirty="0"/>
          </a:p>
        </p:txBody>
      </p:sp>
      <p:sp>
        <p:nvSpPr>
          <p:cNvPr id="60" name="Text 49"/>
          <p:cNvSpPr/>
          <p:nvPr/>
        </p:nvSpPr>
        <p:spPr>
          <a:xfrm>
            <a:off x="2493615" y="2794992"/>
            <a:ext cx="2035225" cy="1976438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0"/>
          <p:cNvSpPr/>
          <p:nvPr/>
        </p:nvSpPr>
        <p:spPr>
          <a:xfrm>
            <a:off x="2493615" y="2794992"/>
            <a:ext cx="28575" cy="1976438"/>
          </a:xfrm>
          <a:custGeom>
            <a:avLst/>
            <a:gdLst/>
            <a:ahLst/>
            <a:cxnLst/>
            <a:rect l="l" t="t" r="r" b="b"/>
            <a:pathLst>
              <a:path w="28575" h="1976438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309"/>
                </a:lnTo>
                <a:lnTo>
                  <a:pt x="25003" y="1959459"/>
                </a:lnTo>
                <a:lnTo>
                  <a:pt x="21431" y="1956201"/>
                </a:lnTo>
                <a:lnTo>
                  <a:pt x="17859" y="1952449"/>
                </a:lnTo>
                <a:lnTo>
                  <a:pt x="14288" y="1948074"/>
                </a:lnTo>
                <a:lnTo>
                  <a:pt x="10716" y="1942859"/>
                </a:lnTo>
                <a:lnTo>
                  <a:pt x="7144" y="1936383"/>
                </a:lnTo>
                <a:lnTo>
                  <a:pt x="3572" y="1927573"/>
                </a:lnTo>
                <a:lnTo>
                  <a:pt x="0" y="1905317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1"/>
          <p:cNvSpPr/>
          <p:nvPr/>
        </p:nvSpPr>
        <p:spPr>
          <a:xfrm>
            <a:off x="2608511" y="2883098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</a:t>
            </a:r>
            <a:endParaRPr lang="en-US" sz="730" dirty="0"/>
          </a:p>
        </p:txBody>
      </p:sp>
      <p:sp>
        <p:nvSpPr>
          <p:cNvPr id="63" name="Text 52"/>
          <p:cNvSpPr/>
          <p:nvPr/>
        </p:nvSpPr>
        <p:spPr>
          <a:xfrm>
            <a:off x="2864793" y="287550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4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5804" y="2916519"/>
            <a:ext cx="132588" cy="132588"/>
          </a:xfrm>
          <a:prstGeom prst="rect">
            <a:avLst/>
          </a:prstGeom>
        </p:spPr>
      </p:pic>
      <p:sp>
        <p:nvSpPr>
          <p:cNvPr id="65" name="Text 53"/>
          <p:cNvSpPr/>
          <p:nvPr/>
        </p:nvSpPr>
        <p:spPr>
          <a:xfrm>
            <a:off x="3087252" y="2945632"/>
            <a:ext cx="1335545" cy="126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 Identity</a:t>
            </a:r>
            <a:endParaRPr lang="en-US" sz="1200" dirty="0"/>
          </a:p>
        </p:txBody>
      </p:sp>
      <p:sp>
        <p:nvSpPr>
          <p:cNvPr id="66" name="Text 54"/>
          <p:cNvSpPr/>
          <p:nvPr/>
        </p:nvSpPr>
        <p:spPr>
          <a:xfrm>
            <a:off x="2920209" y="3278609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Freeze your credit and monitor your credit report regularly</a:t>
            </a:r>
            <a:endParaRPr lang="en-US" sz="1200" dirty="0"/>
          </a:p>
        </p:txBody>
      </p:sp>
      <p:sp>
        <p:nvSpPr>
          <p:cNvPr id="67" name="Text 55"/>
          <p:cNvSpPr/>
          <p:nvPr/>
        </p:nvSpPr>
        <p:spPr>
          <a:xfrm>
            <a:off x="4615160" y="2794992"/>
            <a:ext cx="2035225" cy="1976438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56"/>
          <p:cNvSpPr/>
          <p:nvPr/>
        </p:nvSpPr>
        <p:spPr>
          <a:xfrm>
            <a:off x="4615160" y="2794992"/>
            <a:ext cx="28575" cy="1976438"/>
          </a:xfrm>
          <a:custGeom>
            <a:avLst/>
            <a:gdLst/>
            <a:ahLst/>
            <a:cxnLst/>
            <a:rect l="l" t="t" r="r" b="b"/>
            <a:pathLst>
              <a:path w="28575" h="1976438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309"/>
                </a:lnTo>
                <a:lnTo>
                  <a:pt x="25003" y="1959459"/>
                </a:lnTo>
                <a:lnTo>
                  <a:pt x="21431" y="1956201"/>
                </a:lnTo>
                <a:lnTo>
                  <a:pt x="17859" y="1952449"/>
                </a:lnTo>
                <a:lnTo>
                  <a:pt x="14288" y="1948074"/>
                </a:lnTo>
                <a:lnTo>
                  <a:pt x="10716" y="1942859"/>
                </a:lnTo>
                <a:lnTo>
                  <a:pt x="7144" y="1936383"/>
                </a:lnTo>
                <a:lnTo>
                  <a:pt x="3572" y="1927573"/>
                </a:lnTo>
                <a:lnTo>
                  <a:pt x="0" y="1905317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57"/>
          <p:cNvSpPr/>
          <p:nvPr/>
        </p:nvSpPr>
        <p:spPr>
          <a:xfrm>
            <a:off x="4730055" y="2883098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7</a:t>
            </a:r>
            <a:endParaRPr lang="en-US" sz="730" dirty="0"/>
          </a:p>
        </p:txBody>
      </p:sp>
      <p:sp>
        <p:nvSpPr>
          <p:cNvPr id="70" name="Text 58"/>
          <p:cNvSpPr/>
          <p:nvPr/>
        </p:nvSpPr>
        <p:spPr>
          <a:xfrm>
            <a:off x="4986338" y="287550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27349" y="2916519"/>
            <a:ext cx="132588" cy="132588"/>
          </a:xfrm>
          <a:prstGeom prst="rect">
            <a:avLst/>
          </a:prstGeom>
        </p:spPr>
      </p:pic>
      <p:sp>
        <p:nvSpPr>
          <p:cNvPr id="72" name="Text 59"/>
          <p:cNvSpPr/>
          <p:nvPr/>
        </p:nvSpPr>
        <p:spPr>
          <a:xfrm>
            <a:off x="5222651" y="2987194"/>
            <a:ext cx="1400026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Secure Networks</a:t>
            </a:r>
            <a:endParaRPr lang="en-US" sz="1200" dirty="0"/>
          </a:p>
        </p:txBody>
      </p:sp>
      <p:sp>
        <p:nvSpPr>
          <p:cNvPr id="73" name="Text 60"/>
          <p:cNvSpPr/>
          <p:nvPr/>
        </p:nvSpPr>
        <p:spPr>
          <a:xfrm>
            <a:off x="5041754" y="3278609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 on public Wi-Fi; secure and update your home router</a:t>
            </a:r>
            <a:endParaRPr lang="en-US" sz="1200" dirty="0"/>
          </a:p>
        </p:txBody>
      </p:sp>
      <p:sp>
        <p:nvSpPr>
          <p:cNvPr id="74" name="Text 61"/>
          <p:cNvSpPr/>
          <p:nvPr/>
        </p:nvSpPr>
        <p:spPr>
          <a:xfrm>
            <a:off x="6736705" y="2794992"/>
            <a:ext cx="2035225" cy="1976438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/>
          <a:effectLst>
            <a:outerShdw blurRad="71120" dist="13970" dir="5400000" algn="bl" rotWithShape="0">
              <a:srgbClr val="0096B7">
                <a:alpha val="8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2"/>
          <p:cNvSpPr/>
          <p:nvPr/>
        </p:nvSpPr>
        <p:spPr>
          <a:xfrm>
            <a:off x="6736705" y="2794992"/>
            <a:ext cx="28575" cy="1976438"/>
          </a:xfrm>
          <a:custGeom>
            <a:avLst/>
            <a:gdLst/>
            <a:ahLst/>
            <a:cxnLst/>
            <a:rect l="l" t="t" r="r" b="b"/>
            <a:pathLst>
              <a:path w="28575" h="1976438">
                <a:moveTo>
                  <a:pt x="0" y="71120"/>
                </a:moveTo>
                <a:lnTo>
                  <a:pt x="3572" y="48865"/>
                </a:lnTo>
                <a:lnTo>
                  <a:pt x="7144" y="40054"/>
                </a:lnTo>
                <a:lnTo>
                  <a:pt x="10716" y="33579"/>
                </a:lnTo>
                <a:lnTo>
                  <a:pt x="14288" y="28363"/>
                </a:lnTo>
                <a:lnTo>
                  <a:pt x="17859" y="23989"/>
                </a:lnTo>
                <a:lnTo>
                  <a:pt x="21431" y="20237"/>
                </a:lnTo>
                <a:lnTo>
                  <a:pt x="25003" y="16979"/>
                </a:lnTo>
                <a:lnTo>
                  <a:pt x="28575" y="14129"/>
                </a:lnTo>
                <a:lnTo>
                  <a:pt x="28575" y="1962309"/>
                </a:lnTo>
                <a:lnTo>
                  <a:pt x="25003" y="1959459"/>
                </a:lnTo>
                <a:lnTo>
                  <a:pt x="21431" y="1956201"/>
                </a:lnTo>
                <a:lnTo>
                  <a:pt x="17859" y="1952449"/>
                </a:lnTo>
                <a:lnTo>
                  <a:pt x="14288" y="1948074"/>
                </a:lnTo>
                <a:lnTo>
                  <a:pt x="10716" y="1942859"/>
                </a:lnTo>
                <a:lnTo>
                  <a:pt x="7144" y="1936383"/>
                </a:lnTo>
                <a:lnTo>
                  <a:pt x="3572" y="1927573"/>
                </a:lnTo>
                <a:lnTo>
                  <a:pt x="0" y="1905317"/>
                </a:lnTo>
                <a:close/>
              </a:path>
            </a:pathLst>
          </a:custGeom>
          <a:solidFill>
            <a:srgbClr val="0096B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3"/>
          <p:cNvSpPr/>
          <p:nvPr/>
        </p:nvSpPr>
        <p:spPr>
          <a:xfrm>
            <a:off x="6851600" y="2883098"/>
            <a:ext cx="185291" cy="203820"/>
          </a:xfrm>
          <a:prstGeom prst="ellipse">
            <a:avLst/>
          </a:prstGeom>
          <a:gradFill rotWithShape="1">
            <a:gsLst>
              <a:gs pos="0">
                <a:srgbClr val="0D1B2A"/>
              </a:gs>
              <a:gs pos="100000">
                <a:srgbClr val="1A2F4A"/>
              </a:gs>
            </a:gsLst>
            <a:lin ang="270000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00D4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8</a:t>
            </a:r>
            <a:endParaRPr lang="en-US" sz="730" dirty="0"/>
          </a:p>
        </p:txBody>
      </p:sp>
      <p:sp>
        <p:nvSpPr>
          <p:cNvPr id="77" name="Text 64"/>
          <p:cNvSpPr/>
          <p:nvPr/>
        </p:nvSpPr>
        <p:spPr>
          <a:xfrm>
            <a:off x="7107882" y="2875508"/>
            <a:ext cx="214610" cy="214610"/>
          </a:xfrm>
          <a:prstGeom prst="roundRect">
            <a:avLst>
              <a:gd name="adj" fmla="val 26630"/>
            </a:avLst>
          </a:prstGeom>
          <a:solidFill>
            <a:srgbClr val="E0F7F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8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48894" y="2916519"/>
            <a:ext cx="132588" cy="132588"/>
          </a:xfrm>
          <a:prstGeom prst="rect">
            <a:avLst/>
          </a:prstGeom>
        </p:spPr>
      </p:pic>
      <p:sp>
        <p:nvSpPr>
          <p:cNvPr id="79" name="Text 65"/>
          <p:cNvSpPr/>
          <p:nvPr/>
        </p:nvSpPr>
        <p:spPr>
          <a:xfrm>
            <a:off x="7337269" y="2917923"/>
            <a:ext cx="1346031" cy="308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Suspicious Activity</a:t>
            </a:r>
            <a:endParaRPr lang="en-US" sz="1200" dirty="0"/>
          </a:p>
        </p:txBody>
      </p:sp>
      <p:sp>
        <p:nvSpPr>
          <p:cNvPr id="80" name="Text 66"/>
          <p:cNvSpPr/>
          <p:nvPr/>
        </p:nvSpPr>
        <p:spPr>
          <a:xfrm>
            <a:off x="7163298" y="3278609"/>
            <a:ext cx="1599566" cy="453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1200" dirty="0">
                <a:solidFill>
                  <a:srgbClr val="4A6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protect yourself and others by reporting scams and fraud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0B4D8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80000" t="50000" r="2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153966" y="591741"/>
            <a:ext cx="1312516" cy="13841"/>
          </a:xfrm>
          <a:custGeom>
            <a:avLst/>
            <a:gdLst/>
            <a:ahLst/>
            <a:cxnLst/>
            <a:rect l="l" t="t" r="r" b="b"/>
            <a:pathLst>
              <a:path w="1312516" h="13841">
                <a:moveTo>
                  <a:pt x="86360" y="0"/>
                </a:moveTo>
                <a:lnTo>
                  <a:pt x="1226156" y="0"/>
                </a:lnTo>
                <a:lnTo>
                  <a:pt x="1243356" y="1730"/>
                </a:lnTo>
                <a:lnTo>
                  <a:pt x="1250357" y="3460"/>
                </a:lnTo>
                <a:lnTo>
                  <a:pt x="1255644" y="5190"/>
                </a:lnTo>
                <a:lnTo>
                  <a:pt x="1260030" y="6920"/>
                </a:lnTo>
                <a:lnTo>
                  <a:pt x="1263830" y="8651"/>
                </a:lnTo>
                <a:lnTo>
                  <a:pt x="1267208" y="10381"/>
                </a:lnTo>
                <a:lnTo>
                  <a:pt x="1270260" y="12111"/>
                </a:lnTo>
                <a:lnTo>
                  <a:pt x="1273050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85841" y="591741"/>
            <a:ext cx="1312659" cy="13841"/>
          </a:xfrm>
          <a:custGeom>
            <a:avLst/>
            <a:gdLst/>
            <a:ahLst/>
            <a:cxnLst/>
            <a:rect l="l" t="t" r="r" b="b"/>
            <a:pathLst>
              <a:path w="1312659" h="13841">
                <a:moveTo>
                  <a:pt x="86360" y="0"/>
                </a:moveTo>
                <a:lnTo>
                  <a:pt x="1226299" y="0"/>
                </a:lnTo>
                <a:lnTo>
                  <a:pt x="1243499" y="1730"/>
                </a:lnTo>
                <a:lnTo>
                  <a:pt x="1250500" y="3460"/>
                </a:lnTo>
                <a:lnTo>
                  <a:pt x="1255787" y="5190"/>
                </a:lnTo>
                <a:lnTo>
                  <a:pt x="1260173" y="6920"/>
                </a:lnTo>
                <a:lnTo>
                  <a:pt x="1263973" y="8651"/>
                </a:lnTo>
                <a:lnTo>
                  <a:pt x="1267350" y="10381"/>
                </a:lnTo>
                <a:lnTo>
                  <a:pt x="1270403" y="12111"/>
                </a:lnTo>
                <a:lnTo>
                  <a:pt x="1273193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17865" y="591741"/>
            <a:ext cx="1312516" cy="13841"/>
          </a:xfrm>
          <a:custGeom>
            <a:avLst/>
            <a:gdLst/>
            <a:ahLst/>
            <a:cxnLst/>
            <a:rect l="l" t="t" r="r" b="b"/>
            <a:pathLst>
              <a:path w="1312516" h="13841">
                <a:moveTo>
                  <a:pt x="86360" y="0"/>
                </a:moveTo>
                <a:lnTo>
                  <a:pt x="1226156" y="0"/>
                </a:lnTo>
                <a:lnTo>
                  <a:pt x="1243356" y="1730"/>
                </a:lnTo>
                <a:lnTo>
                  <a:pt x="1250357" y="3460"/>
                </a:lnTo>
                <a:lnTo>
                  <a:pt x="1255644" y="5190"/>
                </a:lnTo>
                <a:lnTo>
                  <a:pt x="1260030" y="6920"/>
                </a:lnTo>
                <a:lnTo>
                  <a:pt x="1263830" y="8651"/>
                </a:lnTo>
                <a:lnTo>
                  <a:pt x="1267208" y="10381"/>
                </a:lnTo>
                <a:lnTo>
                  <a:pt x="1270260" y="12111"/>
                </a:lnTo>
                <a:lnTo>
                  <a:pt x="1273050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449741" y="591741"/>
            <a:ext cx="1312659" cy="13841"/>
          </a:xfrm>
          <a:custGeom>
            <a:avLst/>
            <a:gdLst/>
            <a:ahLst/>
            <a:cxnLst/>
            <a:rect l="l" t="t" r="r" b="b"/>
            <a:pathLst>
              <a:path w="1312659" h="13841">
                <a:moveTo>
                  <a:pt x="86360" y="0"/>
                </a:moveTo>
                <a:lnTo>
                  <a:pt x="1226299" y="0"/>
                </a:lnTo>
                <a:lnTo>
                  <a:pt x="1243499" y="1730"/>
                </a:lnTo>
                <a:lnTo>
                  <a:pt x="1250500" y="3460"/>
                </a:lnTo>
                <a:lnTo>
                  <a:pt x="1255787" y="5190"/>
                </a:lnTo>
                <a:lnTo>
                  <a:pt x="1260173" y="6920"/>
                </a:lnTo>
                <a:lnTo>
                  <a:pt x="1263973" y="8651"/>
                </a:lnTo>
                <a:lnTo>
                  <a:pt x="1267350" y="10381"/>
                </a:lnTo>
                <a:lnTo>
                  <a:pt x="1270403" y="12111"/>
                </a:lnTo>
                <a:lnTo>
                  <a:pt x="1273193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00B4D8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061" y="1387673"/>
            <a:ext cx="536228" cy="53622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0" y="905917"/>
            <a:ext cx="1461046" cy="1499741"/>
          </a:xfrm>
          <a:prstGeom prst="ellipse">
            <a:avLst/>
          </a:prstGeom>
          <a:gradFill rotWithShape="1">
            <a:gsLst>
              <a:gs pos="0">
                <a:srgbClr val="00B4D8">
                  <a:alpha val="28000"/>
                </a:srgbClr>
              </a:gs>
              <a:gs pos="45000">
                <a:srgbClr val="00B4D8">
                  <a:alpha val="10000"/>
                </a:srgbClr>
              </a:gs>
              <a:gs pos="72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75171" y="1119783"/>
            <a:ext cx="1071860" cy="1071860"/>
          </a:xfrm>
          <a:prstGeom prst="ellipse">
            <a:avLst/>
          </a:prstGeom>
          <a:gradFill rotWithShape="1">
            <a:gsLst>
              <a:gs pos="0">
                <a:srgbClr val="00B4D8">
                  <a:alpha val="45000"/>
                </a:srgbClr>
              </a:gs>
              <a:gs pos="50000">
                <a:srgbClr val="00B4D8">
                  <a:alpha val="18000"/>
                </a:srgbClr>
              </a:gs>
              <a:gs pos="75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2070" y="2124521"/>
            <a:ext cx="1837748" cy="727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28"/>
              </a:lnSpc>
              <a:spcAft>
                <a:spcPts val="340"/>
              </a:spcAft>
              <a:buNone/>
            </a:pPr>
            <a:r>
              <a:rPr lang="en-US" sz="2480" b="1" kern="0" spc="-30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Thank You</a:t>
            </a:r>
            <a:br>
              <a:rPr b="1" dirty="0"/>
            </a:br>
            <a:r>
              <a:rPr lang="en-US" sz="2480" kern="0" spc="-30" dirty="0">
                <a:solidFill>
                  <a:srgbClr val="E8F0F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</a:t>
            </a:r>
            <a:r>
              <a:rPr lang="en-US" sz="2480" kern="0" spc="-30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for Attending!</a:t>
            </a:r>
            <a:endParaRPr lang="en-US" sz="2480" dirty="0"/>
          </a:p>
        </p:txBody>
      </p:sp>
      <p:sp>
        <p:nvSpPr>
          <p:cNvPr id="14" name="Text 11"/>
          <p:cNvSpPr/>
          <p:nvPr/>
        </p:nvSpPr>
        <p:spPr>
          <a:xfrm>
            <a:off x="372070" y="2931319"/>
            <a:ext cx="42922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00B4D8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72070" y="3016151"/>
            <a:ext cx="2186595" cy="370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92"/>
              </a:lnSpc>
              <a:spcAft>
                <a:spcPts val="1350"/>
              </a:spcAft>
              <a:buNone/>
            </a:pPr>
            <a:r>
              <a:rPr lang="en-US" sz="96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Let's discuss how to apply these concepts to your daily digital life.</a:t>
            </a:r>
            <a:endParaRPr lang="en-US" sz="960" dirty="0"/>
          </a:p>
        </p:txBody>
      </p:sp>
      <p:sp>
        <p:nvSpPr>
          <p:cNvPr id="16" name="Text 13"/>
          <p:cNvSpPr/>
          <p:nvPr/>
        </p:nvSpPr>
        <p:spPr>
          <a:xfrm>
            <a:off x="372070" y="3540919"/>
            <a:ext cx="2008733" cy="300038"/>
          </a:xfrm>
          <a:prstGeom prst="roundRect">
            <a:avLst>
              <a:gd name="adj" fmla="val 19048"/>
            </a:avLst>
          </a:prstGeom>
          <a:solidFill>
            <a:srgbClr val="00B4D8">
              <a:alpha val="9000"/>
            </a:srgbClr>
          </a:solidFill>
          <a:ln w="9525">
            <a:solidFill>
              <a:srgbClr val="00B4D8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413" y="3624569"/>
            <a:ext cx="132588" cy="13258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60499" y="3621435"/>
            <a:ext cx="177151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Open for Q&amp;A · Cybersecurity Seminar</a:t>
            </a:r>
            <a:endParaRPr lang="en-US" sz="73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6218" y="346109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311575" y="342900"/>
            <a:ext cx="143672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RESOURCES</a:t>
            </a:r>
            <a:endParaRPr lang="en-US" sz="730" dirty="0"/>
          </a:p>
        </p:txBody>
      </p:sp>
      <p:sp>
        <p:nvSpPr>
          <p:cNvPr id="21" name="Text 16"/>
          <p:cNvSpPr/>
          <p:nvPr/>
        </p:nvSpPr>
        <p:spPr>
          <a:xfrm>
            <a:off x="3022361" y="582216"/>
            <a:ext cx="1383788" cy="1980006"/>
          </a:xfrm>
          <a:prstGeom prst="roundRect">
            <a:avLst>
              <a:gd name="adj" fmla="val 6486"/>
            </a:avLst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3098460" y="71988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0976" y="782398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3098460" y="1048643"/>
            <a:ext cx="1105594" cy="315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1200" b="1" kern="0" spc="47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REPORT FRAUD &amp; SCAMS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3098460" y="1454200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3177041" y="1406723"/>
            <a:ext cx="973753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reportfraud.ftc.gov</a:t>
            </a:r>
            <a:endParaRPr lang="en-US" sz="1000" b="1" dirty="0"/>
          </a:p>
        </p:txBody>
      </p:sp>
      <p:sp>
        <p:nvSpPr>
          <p:cNvPr id="27" name="Text 21"/>
          <p:cNvSpPr/>
          <p:nvPr/>
        </p:nvSpPr>
        <p:spPr>
          <a:xfrm>
            <a:off x="3098460" y="1620441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2"/>
          <p:cNvSpPr/>
          <p:nvPr/>
        </p:nvSpPr>
        <p:spPr>
          <a:xfrm>
            <a:off x="3177041" y="1572518"/>
            <a:ext cx="621119" cy="131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ic3.gov (FBI)</a:t>
            </a:r>
            <a:endParaRPr lang="en-US" sz="1000" b="1" dirty="0"/>
          </a:p>
        </p:txBody>
      </p:sp>
      <p:sp>
        <p:nvSpPr>
          <p:cNvPr id="29" name="Text 23"/>
          <p:cNvSpPr/>
          <p:nvPr/>
        </p:nvSpPr>
        <p:spPr>
          <a:xfrm>
            <a:off x="3087546" y="1882976"/>
            <a:ext cx="1105594" cy="530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Report scams to the FTC and FBI's Internet Crime Complaint Center</a:t>
            </a:r>
            <a:endParaRPr lang="en-US" sz="1000" dirty="0"/>
          </a:p>
        </p:txBody>
      </p:sp>
      <p:sp>
        <p:nvSpPr>
          <p:cNvPr id="30" name="Text 24"/>
          <p:cNvSpPr/>
          <p:nvPr/>
        </p:nvSpPr>
        <p:spPr>
          <a:xfrm>
            <a:off x="4466482" y="582215"/>
            <a:ext cx="1479192" cy="1980007"/>
          </a:xfrm>
          <a:prstGeom prst="roundRect">
            <a:avLst>
              <a:gd name="adj" fmla="val 6485"/>
            </a:avLst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5"/>
          <p:cNvSpPr/>
          <p:nvPr/>
        </p:nvSpPr>
        <p:spPr>
          <a:xfrm>
            <a:off x="4530335" y="71988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92852" y="782398"/>
            <a:ext cx="132588" cy="13258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4530335" y="1048643"/>
            <a:ext cx="1105745" cy="315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1200" b="1" kern="0" spc="47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CHECK DATA BREACHES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4530335" y="1454200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8"/>
          <p:cNvSpPr/>
          <p:nvPr/>
        </p:nvSpPr>
        <p:spPr>
          <a:xfrm>
            <a:off x="4615447" y="1406723"/>
            <a:ext cx="1120929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haveibeenpwned.com</a:t>
            </a:r>
            <a:endParaRPr lang="en-US" sz="1000" b="1" dirty="0"/>
          </a:p>
        </p:txBody>
      </p:sp>
      <p:sp>
        <p:nvSpPr>
          <p:cNvPr id="36" name="Text 29"/>
          <p:cNvSpPr/>
          <p:nvPr/>
        </p:nvSpPr>
        <p:spPr>
          <a:xfrm>
            <a:off x="4530335" y="1619994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0"/>
          <p:cNvSpPr/>
          <p:nvPr/>
        </p:nvSpPr>
        <p:spPr>
          <a:xfrm>
            <a:off x="4608916" y="1572518"/>
            <a:ext cx="120655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annualcreditreport.com</a:t>
            </a:r>
            <a:endParaRPr lang="en-US" sz="1000" b="1" dirty="0"/>
          </a:p>
        </p:txBody>
      </p:sp>
      <p:sp>
        <p:nvSpPr>
          <p:cNvPr id="38" name="Text 31"/>
          <p:cNvSpPr/>
          <p:nvPr/>
        </p:nvSpPr>
        <p:spPr>
          <a:xfrm>
            <a:off x="4548045" y="1881636"/>
            <a:ext cx="1105745" cy="557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Check if your email appeared in a known data breach or credit anomaly</a:t>
            </a:r>
            <a:endParaRPr lang="en-US" sz="1000" dirty="0"/>
          </a:p>
        </p:txBody>
      </p:sp>
      <p:sp>
        <p:nvSpPr>
          <p:cNvPr id="39" name="Text 32"/>
          <p:cNvSpPr/>
          <p:nvPr/>
        </p:nvSpPr>
        <p:spPr>
          <a:xfrm>
            <a:off x="6069500" y="582216"/>
            <a:ext cx="1270405" cy="1980008"/>
          </a:xfrm>
          <a:prstGeom prst="roundRect">
            <a:avLst>
              <a:gd name="adj" fmla="val 6486"/>
            </a:avLst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6132165" y="71988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4682" y="782398"/>
            <a:ext cx="132588" cy="132588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6132165" y="1048643"/>
            <a:ext cx="1105594" cy="315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1200" b="1" kern="0" spc="47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IDENTITY THEFT HELP</a:t>
            </a:r>
            <a:endParaRPr lang="en-US" sz="1200" dirty="0"/>
          </a:p>
        </p:txBody>
      </p:sp>
      <p:sp>
        <p:nvSpPr>
          <p:cNvPr id="43" name="Text 35"/>
          <p:cNvSpPr/>
          <p:nvPr/>
        </p:nvSpPr>
        <p:spPr>
          <a:xfrm>
            <a:off x="6132165" y="1454200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6"/>
          <p:cNvSpPr/>
          <p:nvPr/>
        </p:nvSpPr>
        <p:spPr>
          <a:xfrm>
            <a:off x="6210746" y="1406723"/>
            <a:ext cx="814626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identitytheft.gov</a:t>
            </a:r>
            <a:endParaRPr lang="en-US" sz="1000" b="1" dirty="0"/>
          </a:p>
        </p:txBody>
      </p:sp>
      <p:sp>
        <p:nvSpPr>
          <p:cNvPr id="45" name="Text 37"/>
          <p:cNvSpPr/>
          <p:nvPr/>
        </p:nvSpPr>
        <p:spPr>
          <a:xfrm>
            <a:off x="6132165" y="1619994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8"/>
          <p:cNvSpPr/>
          <p:nvPr/>
        </p:nvSpPr>
        <p:spPr>
          <a:xfrm>
            <a:off x="6210746" y="1572518"/>
            <a:ext cx="820356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1-877-ID-THEFT</a:t>
            </a:r>
            <a:endParaRPr lang="en-US" sz="1000" b="1" dirty="0"/>
          </a:p>
        </p:txBody>
      </p:sp>
      <p:sp>
        <p:nvSpPr>
          <p:cNvPr id="47" name="Text 39"/>
          <p:cNvSpPr/>
          <p:nvPr/>
        </p:nvSpPr>
        <p:spPr>
          <a:xfrm>
            <a:off x="6132165" y="1884498"/>
            <a:ext cx="1105594" cy="531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Official FTC recovery portal and hotline for identity theft victims</a:t>
            </a:r>
            <a:endParaRPr lang="en-US" sz="1000" dirty="0"/>
          </a:p>
        </p:txBody>
      </p:sp>
      <p:sp>
        <p:nvSpPr>
          <p:cNvPr id="48" name="Text 40"/>
          <p:cNvSpPr/>
          <p:nvPr/>
        </p:nvSpPr>
        <p:spPr>
          <a:xfrm>
            <a:off x="7436258" y="582215"/>
            <a:ext cx="1358000" cy="1980009"/>
          </a:xfrm>
          <a:prstGeom prst="roundRect">
            <a:avLst>
              <a:gd name="adj" fmla="val 6485"/>
            </a:avLst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9" name="Text 41"/>
          <p:cNvSpPr/>
          <p:nvPr/>
        </p:nvSpPr>
        <p:spPr>
          <a:xfrm>
            <a:off x="7485669" y="71988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0B4D8">
              <a:alpha val="12000"/>
            </a:srgbClr>
          </a:solidFill>
          <a:ln w="9525">
            <a:solidFill>
              <a:srgbClr val="00B4D8">
                <a:alpha val="2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0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8185" y="782398"/>
            <a:ext cx="132588" cy="132588"/>
          </a:xfrm>
          <a:prstGeom prst="rect">
            <a:avLst/>
          </a:prstGeom>
        </p:spPr>
      </p:pic>
      <p:sp>
        <p:nvSpPr>
          <p:cNvPr id="51" name="Text 42"/>
          <p:cNvSpPr/>
          <p:nvPr/>
        </p:nvSpPr>
        <p:spPr>
          <a:xfrm>
            <a:off x="7485669" y="1048643"/>
            <a:ext cx="1105745" cy="315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1200" b="1" kern="0" spc="47" dirty="0">
                <a:solidFill>
                  <a:srgbClr val="00B4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FREE SECURITY TOOLS</a:t>
            </a:r>
            <a:endParaRPr lang="en-US" sz="1200" dirty="0"/>
          </a:p>
        </p:txBody>
      </p:sp>
      <p:sp>
        <p:nvSpPr>
          <p:cNvPr id="52" name="Text 43"/>
          <p:cNvSpPr/>
          <p:nvPr/>
        </p:nvSpPr>
        <p:spPr>
          <a:xfrm>
            <a:off x="7485669" y="1454892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4"/>
          <p:cNvSpPr/>
          <p:nvPr/>
        </p:nvSpPr>
        <p:spPr>
          <a:xfrm>
            <a:off x="7564250" y="1406723"/>
            <a:ext cx="1025592" cy="2547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bitwarden.com </a:t>
            </a: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(passwords)</a:t>
            </a:r>
            <a:endParaRPr lang="en-US" sz="1000" dirty="0"/>
          </a:p>
        </p:txBody>
      </p:sp>
      <p:sp>
        <p:nvSpPr>
          <p:cNvPr id="54" name="Text 45"/>
          <p:cNvSpPr/>
          <p:nvPr/>
        </p:nvSpPr>
        <p:spPr>
          <a:xfrm>
            <a:off x="7485669" y="1732657"/>
            <a:ext cx="35421" cy="35421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46"/>
          <p:cNvSpPr/>
          <p:nvPr/>
        </p:nvSpPr>
        <p:spPr>
          <a:xfrm>
            <a:off x="7564250" y="1684734"/>
            <a:ext cx="1078855" cy="1312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7"/>
              </a:lnSpc>
              <a:buNone/>
            </a:pPr>
            <a:r>
              <a:rPr lang="en-US" sz="1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protonvpn.com </a:t>
            </a: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(VPN)</a:t>
            </a:r>
            <a:endParaRPr lang="en-US" sz="1000" dirty="0"/>
          </a:p>
        </p:txBody>
      </p:sp>
      <p:sp>
        <p:nvSpPr>
          <p:cNvPr id="56" name="Text 47"/>
          <p:cNvSpPr/>
          <p:nvPr/>
        </p:nvSpPr>
        <p:spPr>
          <a:xfrm>
            <a:off x="7485669" y="1886992"/>
            <a:ext cx="1105745" cy="517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52"/>
              </a:lnSpc>
              <a:buNone/>
            </a:pPr>
            <a:r>
              <a:rPr lang="en-US" sz="1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Free, trusted tools to protect your passwords and encrypt your traffic</a:t>
            </a:r>
            <a:endParaRPr lang="en-US" sz="1000" dirty="0"/>
          </a:p>
        </p:txBody>
      </p:sp>
      <p:sp>
        <p:nvSpPr>
          <p:cNvPr id="57" name="Text 48"/>
          <p:cNvSpPr/>
          <p:nvPr/>
        </p:nvSpPr>
        <p:spPr>
          <a:xfrm>
            <a:off x="3022361" y="2720092"/>
            <a:ext cx="5771897" cy="395436"/>
          </a:xfrm>
          <a:prstGeom prst="roundRect">
            <a:avLst>
              <a:gd name="adj" fmla="val 17985"/>
            </a:avLst>
          </a:prstGeom>
          <a:gradFill rotWithShape="1">
            <a:gsLst>
              <a:gs pos="0">
                <a:srgbClr val="00B4D8">
                  <a:alpha val="10000"/>
                </a:srgbClr>
              </a:gs>
              <a:gs pos="50000">
                <a:srgbClr val="00B4D8">
                  <a:alpha val="16000"/>
                </a:srgbClr>
              </a:gs>
              <a:gs pos="100000">
                <a:srgbClr val="00B4D8">
                  <a:alpha val="10000"/>
                </a:srgbClr>
              </a:gs>
            </a:gsLst>
            <a:lin ang="0" scaled="1"/>
          </a:gradFill>
          <a:ln w="9525">
            <a:solidFill>
              <a:srgbClr val="00B4D8">
                <a:alpha val="22000"/>
              </a:srgbClr>
            </a:solidFill>
          </a:ln>
        </p:spPr>
        <p:txBody>
          <a:bodyPr wrap="none" lIns="200660" tIns="86360" rIns="200660" bIns="86360" rtlCol="0" anchor="t"/>
          <a:lstStyle/>
          <a:p>
            <a:pPr marL="0" indent="0" algn="ctr">
              <a:buNone/>
            </a:pPr>
            <a:r>
              <a:rPr lang="en-US" sz="1070" b="1" kern="0" spc="32" dirty="0"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"Cybersecurity is not a product — it is a habit. Stay aware, stay safe."</a:t>
            </a:r>
            <a:endParaRPr lang="en-US" sz="1070" b="1" dirty="0"/>
          </a:p>
        </p:txBody>
      </p:sp>
      <p:sp>
        <p:nvSpPr>
          <p:cNvPr id="58" name="Text 49"/>
          <p:cNvSpPr/>
          <p:nvPr/>
        </p:nvSpPr>
        <p:spPr>
          <a:xfrm>
            <a:off x="3144441" y="4666208"/>
            <a:ext cx="5627489" cy="9525"/>
          </a:xfrm>
          <a:prstGeom prst="rect">
            <a:avLst/>
          </a:prstGeom>
          <a:solidFill>
            <a:srgbClr val="00B4D8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0"/>
          <p:cNvSpPr/>
          <p:nvPr/>
        </p:nvSpPr>
        <p:spPr>
          <a:xfrm>
            <a:off x="3144441" y="4746724"/>
            <a:ext cx="2596685" cy="23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SEMINAR  ·  STAYING SAFE IN THE DIGITAL WORLD</a:t>
            </a:r>
            <a:endParaRPr lang="en-US" sz="730" dirty="0"/>
          </a:p>
        </p:txBody>
      </p:sp>
      <p:sp>
        <p:nvSpPr>
          <p:cNvPr id="60" name="Text 51"/>
          <p:cNvSpPr/>
          <p:nvPr/>
        </p:nvSpPr>
        <p:spPr>
          <a:xfrm>
            <a:off x="7471470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2"/>
          <p:cNvSpPr/>
          <p:nvPr/>
        </p:nvSpPr>
        <p:spPr>
          <a:xfrm>
            <a:off x="7550051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3"/>
          <p:cNvSpPr/>
          <p:nvPr/>
        </p:nvSpPr>
        <p:spPr>
          <a:xfrm>
            <a:off x="7628632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4"/>
          <p:cNvSpPr/>
          <p:nvPr/>
        </p:nvSpPr>
        <p:spPr>
          <a:xfrm>
            <a:off x="7707213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5"/>
          <p:cNvSpPr/>
          <p:nvPr/>
        </p:nvSpPr>
        <p:spPr>
          <a:xfrm>
            <a:off x="7785795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6"/>
          <p:cNvSpPr/>
          <p:nvPr/>
        </p:nvSpPr>
        <p:spPr>
          <a:xfrm>
            <a:off x="7864376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57"/>
          <p:cNvSpPr/>
          <p:nvPr/>
        </p:nvSpPr>
        <p:spPr>
          <a:xfrm>
            <a:off x="7942957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58"/>
          <p:cNvSpPr/>
          <p:nvPr/>
        </p:nvSpPr>
        <p:spPr>
          <a:xfrm>
            <a:off x="8021538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59"/>
          <p:cNvSpPr/>
          <p:nvPr/>
        </p:nvSpPr>
        <p:spPr>
          <a:xfrm>
            <a:off x="8100120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0"/>
          <p:cNvSpPr/>
          <p:nvPr/>
        </p:nvSpPr>
        <p:spPr>
          <a:xfrm>
            <a:off x="8178701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1"/>
          <p:cNvSpPr/>
          <p:nvPr/>
        </p:nvSpPr>
        <p:spPr>
          <a:xfrm>
            <a:off x="8257282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2"/>
          <p:cNvSpPr/>
          <p:nvPr/>
        </p:nvSpPr>
        <p:spPr>
          <a:xfrm>
            <a:off x="8335863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8414445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4"/>
          <p:cNvSpPr/>
          <p:nvPr/>
        </p:nvSpPr>
        <p:spPr>
          <a:xfrm>
            <a:off x="8493026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4" name="Text 65"/>
          <p:cNvSpPr/>
          <p:nvPr/>
        </p:nvSpPr>
        <p:spPr>
          <a:xfrm>
            <a:off x="8571607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6"/>
          <p:cNvSpPr/>
          <p:nvPr/>
        </p:nvSpPr>
        <p:spPr>
          <a:xfrm>
            <a:off x="8650188" y="4794647"/>
            <a:ext cx="43160" cy="43160"/>
          </a:xfrm>
          <a:prstGeom prst="ellipse">
            <a:avLst/>
          </a:prstGeom>
          <a:solidFill>
            <a:srgbClr val="00B4D8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67"/>
          <p:cNvSpPr/>
          <p:nvPr/>
        </p:nvSpPr>
        <p:spPr>
          <a:xfrm>
            <a:off x="8728770" y="4794647"/>
            <a:ext cx="43160" cy="43160"/>
          </a:xfrm>
          <a:prstGeom prst="ellipse">
            <a:avLst/>
          </a:prstGeom>
          <a:solidFill>
            <a:srgbClr val="00B4D8"/>
          </a:solidFill>
          <a:ln/>
          <a:effectLst>
            <a:outerShdw blurRad="43180" dist="50800" dir="16200000" algn="bl" rotWithShape="0">
              <a:srgbClr val="00B4D8">
                <a:alpha val="6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6EEA933-2D67-B6D5-26E5-03FDBBCA2207}"/>
              </a:ext>
            </a:extLst>
          </p:cNvPr>
          <p:cNvSpPr txBox="1"/>
          <p:nvPr/>
        </p:nvSpPr>
        <p:spPr>
          <a:xfrm>
            <a:off x="3022360" y="3586568"/>
            <a:ext cx="5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10"/>
              </a:rPr>
              <a:t>https://tinyurl.com/Cybersecurity-MDN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3352</Words>
  <Application>Microsoft Office PowerPoint</Application>
  <PresentationFormat>On-screen Show (16:9)</PresentationFormat>
  <Paragraphs>434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Michael Newby</cp:lastModifiedBy>
  <cp:revision>46</cp:revision>
  <cp:lastPrinted>2026-09-22T05:23:56Z</cp:lastPrinted>
  <dcterms:created xsi:type="dcterms:W3CDTF">2026-09-21T21:59:00Z</dcterms:created>
  <dcterms:modified xsi:type="dcterms:W3CDTF">2026-09-22T05:24:50Z</dcterms:modified>
</cp:coreProperties>
</file>